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6"/>
  </p:notesMasterIdLst>
  <p:sldIdLst>
    <p:sldId id="310" r:id="rId3"/>
    <p:sldId id="285" r:id="rId4"/>
    <p:sldId id="259" r:id="rId5"/>
    <p:sldId id="279" r:id="rId6"/>
    <p:sldId id="263" r:id="rId7"/>
    <p:sldId id="264" r:id="rId8"/>
    <p:sldId id="311" r:id="rId9"/>
    <p:sldId id="268" r:id="rId10"/>
    <p:sldId id="278" r:id="rId11"/>
    <p:sldId id="282" r:id="rId12"/>
    <p:sldId id="276" r:id="rId13"/>
    <p:sldId id="271" r:id="rId14"/>
    <p:sldId id="27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hánh Nguyễn" initials="KN" lastIdx="1" clrIdx="0">
    <p:extLst>
      <p:ext uri="{19B8F6BF-5375-455C-9EA6-DF929625EA0E}">
        <p15:presenceInfo xmlns:p15="http://schemas.microsoft.com/office/powerpoint/2012/main" userId="1db757596e9239e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17" autoAdjust="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6374B2-CEEA-4E5D-832E-902EC9F99C36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27A19-67F8-4681-961E-4448D114C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36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6683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144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65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966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081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64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93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91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337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010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07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E3A7-20DA-48F3-81C3-2C954A8690AA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162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54"/>
            <a:fld id="{B54AE3A7-20DA-48F3-81C3-2C954A8690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10/25/2023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5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54"/>
            <a:fld id="{ABDE023C-A976-4855-B18A-9D29296741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7622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54"/>
            <a:fld id="{B54AE3A7-20DA-48F3-81C3-2C954A8690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10/25/2023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5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54"/>
            <a:fld id="{ABDE023C-A976-4855-B18A-9D29296741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8341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54"/>
            <a:fld id="{B54AE3A7-20DA-48F3-81C3-2C954A8690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10/25/2023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5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54"/>
            <a:fld id="{ABDE023C-A976-4855-B18A-9D29296741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605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54"/>
            <a:fld id="{B54AE3A7-20DA-48F3-81C3-2C954A8690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10/25/2023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5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54"/>
            <a:fld id="{ABDE023C-A976-4855-B18A-9D29296741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1494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67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1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67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1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54"/>
            <a:fld id="{B54AE3A7-20DA-48F3-81C3-2C954A8690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10/25/2023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5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54"/>
            <a:fld id="{ABDE023C-A976-4855-B18A-9D29296741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4080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54"/>
            <a:fld id="{B54AE3A7-20DA-48F3-81C3-2C954A8690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10/25/2023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5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54"/>
            <a:fld id="{ABDE023C-A976-4855-B18A-9D29296741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2128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54"/>
            <a:fld id="{B54AE3A7-20DA-48F3-81C3-2C954A8690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10/25/2023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5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54"/>
            <a:fld id="{ABDE023C-A976-4855-B18A-9D29296741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131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67"/>
            </a:lvl2pPr>
            <a:lvl3pPr marL="914354" indent="0">
              <a:buNone/>
              <a:defRPr sz="1200"/>
            </a:lvl3pPr>
            <a:lvl4pPr marL="1371532" indent="0">
              <a:buNone/>
              <a:defRPr sz="1067"/>
            </a:lvl4pPr>
            <a:lvl5pPr marL="1828709" indent="0">
              <a:buNone/>
              <a:defRPr sz="1067"/>
            </a:lvl5pPr>
            <a:lvl6pPr marL="2285886" indent="0">
              <a:buNone/>
              <a:defRPr sz="1067"/>
            </a:lvl6pPr>
            <a:lvl7pPr marL="2743062" indent="0">
              <a:buNone/>
              <a:defRPr sz="1067"/>
            </a:lvl7pPr>
            <a:lvl8pPr marL="3200240" indent="0">
              <a:buNone/>
              <a:defRPr sz="1067"/>
            </a:lvl8pPr>
            <a:lvl9pPr marL="3657418" indent="0">
              <a:buNone/>
              <a:defRPr sz="10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54"/>
            <a:fld id="{B54AE3A7-20DA-48F3-81C3-2C954A8690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10/25/2023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5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54"/>
            <a:fld id="{ABDE023C-A976-4855-B18A-9D29296741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5076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3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67"/>
            </a:lvl2pPr>
            <a:lvl3pPr marL="914354" indent="0">
              <a:buNone/>
              <a:defRPr sz="1200"/>
            </a:lvl3pPr>
            <a:lvl4pPr marL="1371532" indent="0">
              <a:buNone/>
              <a:defRPr sz="1067"/>
            </a:lvl4pPr>
            <a:lvl5pPr marL="1828709" indent="0">
              <a:buNone/>
              <a:defRPr sz="1067"/>
            </a:lvl5pPr>
            <a:lvl6pPr marL="2285886" indent="0">
              <a:buNone/>
              <a:defRPr sz="1067"/>
            </a:lvl6pPr>
            <a:lvl7pPr marL="2743062" indent="0">
              <a:buNone/>
              <a:defRPr sz="1067"/>
            </a:lvl7pPr>
            <a:lvl8pPr marL="3200240" indent="0">
              <a:buNone/>
              <a:defRPr sz="1067"/>
            </a:lvl8pPr>
            <a:lvl9pPr marL="3657418" indent="0">
              <a:buNone/>
              <a:defRPr sz="10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54"/>
            <a:fld id="{B54AE3A7-20DA-48F3-81C3-2C954A8690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10/25/2023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5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54"/>
            <a:fld id="{ABDE023C-A976-4855-B18A-9D29296741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568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54"/>
            <a:fld id="{B54AE3A7-20DA-48F3-81C3-2C954A8690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10/25/2023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5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54"/>
            <a:fld id="{ABDE023C-A976-4855-B18A-9D29296741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276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35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18" y="365135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54"/>
            <a:fld id="{B54AE3A7-20DA-48F3-81C3-2C954A8690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10/25/2023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5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54"/>
            <a:fld id="{ABDE023C-A976-4855-B18A-9D29296741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8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AE3A7-20DA-48F3-81C3-2C954A8690AA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E023C-A976-4855-B18A-9D2929674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3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54"/>
            <a:fld id="{B54AE3A7-20DA-48F3-81C3-2C954A8690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10/25/2023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5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54"/>
            <a:fld id="{ABDE023C-A976-4855-B18A-9D29296741E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5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277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1.png"/><Relationship Id="rId5" Type="http://schemas.openxmlformats.org/officeDocument/2006/relationships/image" Target="../media/image29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96535" y="894082"/>
            <a:ext cx="8480213" cy="6975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3733" kern="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Thứ</a:t>
            </a:r>
            <a:r>
              <a:rPr lang="en-US" sz="3733" kern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Hai </a:t>
            </a:r>
            <a:r>
              <a:rPr lang="en-US" sz="3733" kern="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ngày</a:t>
            </a:r>
            <a:r>
              <a:rPr lang="en-US" sz="3733" kern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23 </a:t>
            </a:r>
            <a:r>
              <a:rPr lang="en-US" sz="3733" kern="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tháng</a:t>
            </a:r>
            <a:r>
              <a:rPr lang="en-US" sz="3733" kern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10 </a:t>
            </a:r>
            <a:r>
              <a:rPr lang="en-US" sz="3733" kern="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năm</a:t>
            </a:r>
            <a:r>
              <a:rPr lang="en-US" sz="3733" kern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2023</a:t>
            </a:r>
            <a:endParaRPr lang="en-US" sz="3733" kern="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90033" y="1913092"/>
            <a:ext cx="3016204" cy="779763"/>
          </a:xfrm>
          <a:prstGeom prst="rect">
            <a:avLst/>
          </a:prstGeom>
          <a:solidFill>
            <a:srgbClr val="FEE7EF"/>
          </a:solidFill>
          <a:ln>
            <a:solidFill>
              <a:srgbClr val="7030A0"/>
            </a:solidFill>
          </a:ln>
        </p:spPr>
        <p:txBody>
          <a:bodyPr wrap="none" lIns="121917" tIns="60959" rIns="121917" bIns="60959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4267" ker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Tiếng Việt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41601" y="3158067"/>
            <a:ext cx="7879715" cy="943782"/>
          </a:xfrm>
          <a:prstGeom prst="rect">
            <a:avLst/>
          </a:prstGeom>
          <a:solidFill>
            <a:srgbClr val="FFFF99"/>
          </a:solidFill>
          <a:ln w="28575">
            <a:solidFill>
              <a:srgbClr val="00B050"/>
            </a:solidFill>
          </a:ln>
        </p:spPr>
        <p:txBody>
          <a:bodyPr wrap="none" lIns="121917" tIns="60959" rIns="121917" bIns="60959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5333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GV: </a:t>
            </a:r>
            <a:r>
              <a:rPr lang="en-US" sz="5333" kern="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Phan</a:t>
            </a:r>
            <a:r>
              <a:rPr lang="en-US" sz="5333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5333" kern="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Thị</a:t>
            </a:r>
            <a:r>
              <a:rPr lang="en-US" sz="5333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5333" kern="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Xuân</a:t>
            </a:r>
            <a:r>
              <a:rPr lang="en-US" sz="5333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5333" kern="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Truyền</a:t>
            </a:r>
            <a:endParaRPr lang="en-US" sz="5333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103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37"/>
          <p:cNvSpPr>
            <a:spLocks noChangeArrowheads="1"/>
          </p:cNvSpPr>
          <p:nvPr/>
        </p:nvSpPr>
        <p:spPr bwMode="auto">
          <a:xfrm>
            <a:off x="1831976" y="2401788"/>
            <a:ext cx="2607835" cy="1512715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4800" dirty="0" err="1">
                <a:solidFill>
                  <a:prstClr val="black"/>
                </a:solidFill>
                <a:latin typeface="UTM Avo" panose="02040603050506020204" pitchFamily="18" charset="0"/>
                <a:cs typeface="Arial" charset="0"/>
              </a:rPr>
              <a:t>phá</a:t>
            </a:r>
            <a:r>
              <a:rPr lang="en-US" altLang="en-US" sz="4800" dirty="0">
                <a:solidFill>
                  <a:prstClr val="black"/>
                </a:solidFill>
                <a:latin typeface="UTM Avo" panose="02040603050506020204" pitchFamily="18" charset="0"/>
                <a:cs typeface="Arial" charset="0"/>
              </a:rPr>
              <a:t> </a:t>
            </a:r>
            <a:r>
              <a:rPr lang="en-US" altLang="en-US" sz="4800" dirty="0" err="1">
                <a:solidFill>
                  <a:prstClr val="black"/>
                </a:solidFill>
                <a:latin typeface="UTM Avo" panose="02040603050506020204" pitchFamily="18" charset="0"/>
                <a:cs typeface="Arial" charset="0"/>
              </a:rPr>
              <a:t>cỗ</a:t>
            </a:r>
            <a:endParaRPr kumimoji="0" lang="en-US" alt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charset="0"/>
            </a:endParaRPr>
          </a:p>
        </p:txBody>
      </p:sp>
      <p:pic>
        <p:nvPicPr>
          <p:cNvPr id="1026" name="Picture 2" descr="Káº¿t quáº£ hÃ¬nh áº£nh cho HÃ¬nh áº£nh con váº­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237" y="2343786"/>
            <a:ext cx="2609850" cy="1596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137"/>
          <p:cNvSpPr>
            <a:spLocks noChangeArrowheads="1"/>
          </p:cNvSpPr>
          <p:nvPr/>
        </p:nvSpPr>
        <p:spPr bwMode="auto">
          <a:xfrm>
            <a:off x="4863272" y="2390499"/>
            <a:ext cx="2282825" cy="1526366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charset="0"/>
              </a:rPr>
              <a:t>lá khô</a:t>
            </a:r>
          </a:p>
        </p:txBody>
      </p:sp>
      <p:pic>
        <p:nvPicPr>
          <p:cNvPr id="4" name="Picture 23" descr="t050444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94" y="2343786"/>
            <a:ext cx="2456085" cy="1619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137"/>
          <p:cNvSpPr>
            <a:spLocks noChangeArrowheads="1"/>
          </p:cNvSpPr>
          <p:nvPr/>
        </p:nvSpPr>
        <p:spPr bwMode="auto">
          <a:xfrm>
            <a:off x="4930690" y="4429103"/>
            <a:ext cx="2322889" cy="1440657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4800" noProof="0" dirty="0" err="1">
                <a:solidFill>
                  <a:prstClr val="black"/>
                </a:solidFill>
                <a:latin typeface="UTM Avo" panose="02040603050506020204" pitchFamily="18" charset="0"/>
                <a:cs typeface="Arial" charset="0"/>
              </a:rPr>
              <a:t>x</a:t>
            </a:r>
            <a:r>
              <a:rPr kumimoji="0" lang="en-US" alt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charset="0"/>
              </a:rPr>
              <a:t>ứ</a:t>
            </a:r>
            <a:r>
              <a:rPr kumimoji="0" lang="en-US" alt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charset="0"/>
              </a:rPr>
              <a:t> </a:t>
            </a:r>
            <a:r>
              <a:rPr kumimoji="0" lang="en-US" altLang="en-US" sz="4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charset="0"/>
              </a:rPr>
              <a:t>sở</a:t>
            </a:r>
            <a:endParaRPr kumimoji="0" lang="en-US" alt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charset="0"/>
            </a:endParaRPr>
          </a:p>
        </p:txBody>
      </p:sp>
      <p:pic>
        <p:nvPicPr>
          <p:cNvPr id="9" name="Picture 25" descr="Bugatti-Veyron-29-16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876" y="4413943"/>
            <a:ext cx="2590800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137"/>
          <p:cNvSpPr>
            <a:spLocks noChangeArrowheads="1"/>
          </p:cNvSpPr>
          <p:nvPr/>
        </p:nvSpPr>
        <p:spPr bwMode="auto">
          <a:xfrm>
            <a:off x="7808741" y="4660900"/>
            <a:ext cx="2541182" cy="1210152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4400" dirty="0">
                <a:solidFill>
                  <a:schemeClr val="tx1"/>
                </a:solidFill>
                <a:latin typeface="UTM Avo" panose="02040603050506020204" pitchFamily="18" charset="0"/>
                <a:cs typeface="Arial" charset="0"/>
              </a:rPr>
              <a:t>c</a:t>
            </a:r>
            <a:r>
              <a:rPr kumimoji="0" lang="en-US" alt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charset="0"/>
              </a:rPr>
              <a:t>ua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charset="0"/>
              </a:rPr>
              <a:t> </a:t>
            </a:r>
            <a:r>
              <a:rPr kumimoji="0" lang="en-US" alt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charset="0"/>
              </a:rPr>
              <a:t>bể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charset="0"/>
              </a:rPr>
              <a:t> </a:t>
            </a:r>
          </a:p>
        </p:txBody>
      </p:sp>
      <p:pic>
        <p:nvPicPr>
          <p:cNvPr id="7" name="Picture 21" descr="S128x128P_1056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352" y="4429103"/>
            <a:ext cx="2636837" cy="160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7" name="WordArt 27"/>
          <p:cNvSpPr>
            <a:spLocks noChangeArrowheads="1" noChangeShapeType="1" noTextEdit="1"/>
          </p:cNvSpPr>
          <p:nvPr/>
        </p:nvSpPr>
        <p:spPr bwMode="auto">
          <a:xfrm>
            <a:off x="2857500" y="468314"/>
            <a:ext cx="6764172" cy="885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0" cap="none" spc="0" normalizeH="0" baseline="0" noProof="0" dirty="0">
                <a:ln w="19050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TRÒ CHƠI : </a:t>
            </a:r>
            <a:r>
              <a:rPr kumimoji="0" lang="en-US" sz="2000" b="1" i="0" u="none" strike="noStrike" kern="10" cap="none" spc="0" normalizeH="0" baseline="0" noProof="0" dirty="0">
                <a:ln w="19050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PHẦN THƯỞNG</a:t>
            </a:r>
            <a:r>
              <a:rPr kumimoji="0" lang="vi-VN" sz="2000" b="1" i="0" u="none" strike="noStrike" kern="10" cap="none" spc="0" normalizeH="0" baseline="0" noProof="0" dirty="0">
                <a:ln w="19050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 MAY MẮN </a:t>
            </a:r>
            <a:endParaRPr kumimoji="0" lang="en-US" sz="2000" b="1" i="0" u="none" strike="noStrike" kern="10" cap="none" spc="0" normalizeH="0" baseline="0" noProof="0" dirty="0">
              <a:ln w="19050">
                <a:solidFill>
                  <a:srgbClr val="FF00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33" name="Rectangle 135"/>
          <p:cNvSpPr>
            <a:spLocks noChangeArrowheads="1"/>
          </p:cNvSpPr>
          <p:nvPr/>
        </p:nvSpPr>
        <p:spPr bwMode="auto">
          <a:xfrm>
            <a:off x="1984376" y="4660900"/>
            <a:ext cx="1858963" cy="9017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Phần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thưởng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sp>
        <p:nvSpPr>
          <p:cNvPr id="35" name="Rectangle 135"/>
          <p:cNvSpPr>
            <a:spLocks noChangeArrowheads="1"/>
          </p:cNvSpPr>
          <p:nvPr/>
        </p:nvSpPr>
        <p:spPr bwMode="auto">
          <a:xfrm>
            <a:off x="8011264" y="2747533"/>
            <a:ext cx="2003425" cy="73469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.VnTimeH" panose="020B7200000000000000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.VnTimeH" panose="020B7200000000000000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.VnTimeH" panose="020B7200000000000000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.VnTimeH" panose="020B7200000000000000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.VnTimeH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.VnTimeH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.VnTimeH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.VnTimeH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.VnTimeH" panose="020B7200000000000000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Món quà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099" name="AutoShape 10" descr="Káº¿t quáº£ hÃ¬nh áº£nh cho hÃ¬nh áº£nh bÃºt chÃ¬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H" pitchFamily="34" charset="0"/>
              <a:ea typeface="+mn-ea"/>
              <a:cs typeface="+mn-cs"/>
            </a:endParaRPr>
          </a:p>
        </p:txBody>
      </p:sp>
      <p:sp>
        <p:nvSpPr>
          <p:cNvPr id="3100" name="AutoShape 12" descr="Káº¿t quáº£ hÃ¬nh áº£nh cho hÃ¬nh áº£nh bÃºt chÃ¬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H" pitchFamily="34" charset="0"/>
              <a:ea typeface="+mn-ea"/>
              <a:cs typeface="+mn-cs"/>
            </a:endParaRPr>
          </a:p>
        </p:txBody>
      </p:sp>
      <p:pic>
        <p:nvPicPr>
          <p:cNvPr id="34" name="Picture 28" descr="Entertainment-02-june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4" y="4532314"/>
            <a:ext cx="2224087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Káº¿t quáº£ hÃ¬nh áº£nh cho HÃ¬nh áº£nh con váº­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811" y="4429103"/>
            <a:ext cx="2667000" cy="170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5" name="Picture 55" descr="5a1912881875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300" y="2512468"/>
            <a:ext cx="2152650" cy="121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Káº¿t quáº£ hÃ¬nh áº£nh cho HÃ¬nh áº£nh con gÃ 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576" y="2343786"/>
            <a:ext cx="2590800" cy="160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05" name="TextBox 15"/>
          <p:cNvSpPr txBox="1">
            <a:spLocks noChangeArrowheads="1"/>
          </p:cNvSpPr>
          <p:nvPr/>
        </p:nvSpPr>
        <p:spPr bwMode="auto">
          <a:xfrm>
            <a:off x="4873625" y="160339"/>
            <a:ext cx="184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H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879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 nodeType="clickPar">
                      <p:stCondLst>
                        <p:cond delay="0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 nodeType="clickPar">
                      <p:stCondLst>
                        <p:cond delay="0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 nodeType="clickPar">
                      <p:stCondLst>
                        <p:cond delay="0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 nodeType="clickPar">
                      <p:stCondLst>
                        <p:cond delay="0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 nodeType="clickPar">
                      <p:stCondLst>
                        <p:cond delay="0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03" y="1177626"/>
            <a:ext cx="10058400" cy="48406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829" y="1331581"/>
            <a:ext cx="9196252" cy="43114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49" y="751051"/>
            <a:ext cx="1622108" cy="4734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7686" y="5787541"/>
            <a:ext cx="98732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UTM Avo" panose="02040603050506020204" pitchFamily="18" charset="0"/>
              </a:rPr>
              <a:t>Ngựa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vằn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và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hươu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cao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cổ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là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đôi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bạn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thân</a:t>
            </a:r>
            <a:r>
              <a:rPr lang="en-US" sz="3600" dirty="0"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520" y="2551612"/>
            <a:ext cx="2386149" cy="26996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E2A08FA-6F94-44DB-8B68-EDB64D86607A}"/>
              </a:ext>
            </a:extLst>
          </p:cNvPr>
          <p:cNvSpPr txBox="1"/>
          <p:nvPr/>
        </p:nvSpPr>
        <p:spPr>
          <a:xfrm>
            <a:off x="767686" y="5798551"/>
            <a:ext cx="9899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UTM Avo" panose="02040603050506020204" pitchFamily="18" charset="0"/>
              </a:rPr>
              <a:t>Ngựa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v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ằn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và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hươu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cao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cổ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là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đôi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b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ạn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th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ân</a:t>
            </a:r>
            <a:r>
              <a:rPr lang="en-US" sz="3600" dirty="0"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2827"/>
            <a:ext cx="2487384" cy="55478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321143" y="243840"/>
            <a:ext cx="705394" cy="4180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1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994951" y="672297"/>
            <a:ext cx="8608686" cy="267985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l"/>
            <a:r>
              <a:rPr lang="en-US" sz="6600" b="1" dirty="0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Bài </a:t>
            </a:r>
            <a:r>
              <a:rPr lang="vi-VN" sz="6600" b="1" dirty="0">
                <a:latin typeface="+mn-lt"/>
                <a:ea typeface="Arial-Rounded" panose="020B0500000000000000" pitchFamily="34" charset="0"/>
                <a:cs typeface="Arial-Rounded" panose="020B0500000000000000" pitchFamily="34" charset="0"/>
              </a:rPr>
              <a:t>31</a:t>
            </a:r>
            <a:r>
              <a:rPr lang="en-US" sz="6600" b="1" dirty="0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: an  </a:t>
            </a:r>
            <a:r>
              <a:rPr lang="en-US" sz="6600" b="1" dirty="0" err="1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ăn</a:t>
            </a:r>
            <a:r>
              <a:rPr lang="en-US" sz="6600" b="1" dirty="0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 </a:t>
            </a:r>
            <a:r>
              <a:rPr lang="en-US" sz="6600" b="1" dirty="0" err="1"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ân</a:t>
            </a:r>
            <a:endParaRPr sz="6600" b="1" dirty="0"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0AF093B-0823-42E9-99FC-2AB009322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702" y="2329957"/>
            <a:ext cx="1868041" cy="45110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846" y="0"/>
            <a:ext cx="8691154" cy="6722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04685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536156" cy="603556"/>
          </a:xfrm>
          <a:prstGeom prst="rect">
            <a:avLst/>
          </a:prstGeom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" y="780098"/>
            <a:ext cx="1097280" cy="5713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2AFE74D-EB3B-4470-8406-EED71B37C3CA}"/>
              </a:ext>
            </a:extLst>
          </p:cNvPr>
          <p:cNvSpPr txBox="1"/>
          <p:nvPr/>
        </p:nvSpPr>
        <p:spPr>
          <a:xfrm>
            <a:off x="3226854" y="-72656"/>
            <a:ext cx="63192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rgbClr val="E52D56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an  </a:t>
            </a:r>
            <a:r>
              <a:rPr lang="en-US" sz="8800" dirty="0" err="1">
                <a:solidFill>
                  <a:srgbClr val="E52D56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ăn</a:t>
            </a:r>
            <a:r>
              <a:rPr lang="en-US" sz="8800" dirty="0">
                <a:solidFill>
                  <a:srgbClr val="E52D56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 </a:t>
            </a:r>
            <a:r>
              <a:rPr lang="en-US" sz="8800" dirty="0" err="1">
                <a:solidFill>
                  <a:srgbClr val="E52D56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ân</a:t>
            </a:r>
            <a:endParaRPr lang="en-GB" sz="8800" dirty="0">
              <a:solidFill>
                <a:srgbClr val="E52D56"/>
              </a:solidFill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E8AE66A4-13B5-4D0B-9FEB-0A37ECC8DB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747799"/>
              </p:ext>
            </p:extLst>
          </p:nvPr>
        </p:nvGraphicFramePr>
        <p:xfrm>
          <a:off x="4039340" y="1677867"/>
          <a:ext cx="3409662" cy="2082704"/>
        </p:xfrm>
        <a:graphic>
          <a:graphicData uri="http://schemas.openxmlformats.org/drawingml/2006/table">
            <a:tbl>
              <a:tblPr firstRow="1" bandRow="1"/>
              <a:tblGrid>
                <a:gridCol w="1704831">
                  <a:extLst>
                    <a:ext uri="{9D8B030D-6E8A-4147-A177-3AD203B41FA5}">
                      <a16:colId xmlns="" xmlns:a16="http://schemas.microsoft.com/office/drawing/2014/main" val="228737469"/>
                    </a:ext>
                  </a:extLst>
                </a:gridCol>
                <a:gridCol w="1704831">
                  <a:extLst>
                    <a:ext uri="{9D8B030D-6E8A-4147-A177-3AD203B41FA5}">
                      <a16:colId xmlns="" xmlns:a16="http://schemas.microsoft.com/office/drawing/2014/main" val="3225892531"/>
                    </a:ext>
                  </a:extLst>
                </a:gridCol>
              </a:tblGrid>
              <a:tr h="10413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en-US" sz="4400" dirty="0">
                        <a:solidFill>
                          <a:srgbClr val="0000FF"/>
                        </a:solidFill>
                        <a:latin typeface="UTM Avo" panose="020406030505060202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en-US" sz="4400" dirty="0">
                        <a:solidFill>
                          <a:srgbClr val="FF0000"/>
                        </a:solidFill>
                        <a:latin typeface="UTM Avo" panose="020406030505060202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0C22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9549917"/>
                  </a:ext>
                </a:extLst>
              </a:tr>
              <a:tr h="1041352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en-US" sz="4400" b="1" i="0" dirty="0">
                        <a:solidFill>
                          <a:srgbClr val="FF0000"/>
                        </a:solidFill>
                        <a:latin typeface="UTM Avo" panose="020406030505060202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0C226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6409134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8BC483E-AAA1-4843-8DEE-CD6DA7046A79}"/>
              </a:ext>
            </a:extLst>
          </p:cNvPr>
          <p:cNvSpPr txBox="1"/>
          <p:nvPr/>
        </p:nvSpPr>
        <p:spPr>
          <a:xfrm>
            <a:off x="6027938" y="1677867"/>
            <a:ext cx="10719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5983601-EA10-4F05-B12E-FD72448C815B}"/>
              </a:ext>
            </a:extLst>
          </p:cNvPr>
          <p:cNvSpPr txBox="1"/>
          <p:nvPr/>
        </p:nvSpPr>
        <p:spPr>
          <a:xfrm>
            <a:off x="4352278" y="1677867"/>
            <a:ext cx="11252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1989948-87E9-417A-8FA1-0C1E2680C018}"/>
              </a:ext>
            </a:extLst>
          </p:cNvPr>
          <p:cNvSpPr txBox="1"/>
          <p:nvPr/>
        </p:nvSpPr>
        <p:spPr>
          <a:xfrm>
            <a:off x="4948114" y="2751281"/>
            <a:ext cx="15921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rgbClr val="0070C0"/>
                </a:solidFill>
                <a:latin typeface="UTM Avo" panose="02040603050506020204" pitchFamily="18" charset="0"/>
              </a:rPr>
              <a:t>b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ạn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CD1A5D4-5379-4817-8E9F-79CFA2FA5CC2}"/>
              </a:ext>
            </a:extLst>
          </p:cNvPr>
          <p:cNvSpPr txBox="1"/>
          <p:nvPr/>
        </p:nvSpPr>
        <p:spPr>
          <a:xfrm>
            <a:off x="640671" y="4236116"/>
            <a:ext cx="114152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err="1">
                <a:latin typeface="UTM Avo" panose="02040603050506020204" pitchFamily="18" charset="0"/>
              </a:rPr>
              <a:t>bản</a:t>
            </a:r>
            <a:r>
              <a:rPr lang="en-US" sz="4400" dirty="0">
                <a:latin typeface="UTM Avo" panose="02040603050506020204" pitchFamily="18" charset="0"/>
              </a:rPr>
              <a:t>     </a:t>
            </a:r>
            <a:r>
              <a:rPr lang="en-US" sz="4400" dirty="0" err="1">
                <a:latin typeface="UTM Avo" panose="02040603050506020204" pitchFamily="18" charset="0"/>
              </a:rPr>
              <a:t>nhãn</a:t>
            </a:r>
            <a:r>
              <a:rPr lang="en-US" sz="4400" dirty="0">
                <a:latin typeface="UTM Avo" panose="02040603050506020204" pitchFamily="18" charset="0"/>
              </a:rPr>
              <a:t>     </a:t>
            </a:r>
            <a:r>
              <a:rPr lang="en-US" sz="4400" dirty="0" err="1">
                <a:latin typeface="UTM Avo" panose="02040603050506020204" pitchFamily="18" charset="0"/>
              </a:rPr>
              <a:t>ngắn</a:t>
            </a:r>
            <a:r>
              <a:rPr lang="en-US" sz="4400" dirty="0">
                <a:latin typeface="UTM Avo" panose="02040603050506020204" pitchFamily="18" charset="0"/>
              </a:rPr>
              <a:t>     </a:t>
            </a:r>
            <a:r>
              <a:rPr lang="en-US" sz="4400" dirty="0" err="1">
                <a:latin typeface="UTM Avo" panose="02040603050506020204" pitchFamily="18" charset="0"/>
              </a:rPr>
              <a:t>lặn</a:t>
            </a:r>
            <a:r>
              <a:rPr lang="en-US" sz="4400" dirty="0">
                <a:latin typeface="UTM Avo" panose="02040603050506020204" pitchFamily="18" charset="0"/>
              </a:rPr>
              <a:t>     </a:t>
            </a:r>
            <a:r>
              <a:rPr lang="en-US" sz="4400" dirty="0" err="1">
                <a:latin typeface="UTM Avo" panose="02040603050506020204" pitchFamily="18" charset="0"/>
              </a:rPr>
              <a:t>bận</a:t>
            </a:r>
            <a:r>
              <a:rPr lang="en-US" sz="4400" dirty="0">
                <a:latin typeface="UTM Avo" panose="02040603050506020204" pitchFamily="18" charset="0"/>
              </a:rPr>
              <a:t>    </a:t>
            </a:r>
            <a:r>
              <a:rPr lang="en-US" sz="4400" dirty="0" err="1">
                <a:latin typeface="UTM Avo" panose="02040603050506020204" pitchFamily="18" charset="0"/>
              </a:rPr>
              <a:t>gần</a:t>
            </a:r>
            <a:endParaRPr kumimoji="0" lang="en-US" sz="4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295017" y="235131"/>
            <a:ext cx="679269" cy="415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29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" y="780098"/>
            <a:ext cx="1097280" cy="5713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CEF4EBA-765D-4EB2-A4D3-C41A4F874A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261" y="1589532"/>
            <a:ext cx="4026027" cy="2819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D31E1F8-42BC-4EF3-86B5-0DE8788753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2039" y="1757362"/>
            <a:ext cx="3529585" cy="28860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356F4061-E45C-4B89-860C-5BC5BA12D9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9544" y="1575244"/>
            <a:ext cx="3217928" cy="28479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9F2EAFF-A937-4002-9753-D89B57E68F0D}"/>
              </a:ext>
            </a:extLst>
          </p:cNvPr>
          <p:cNvSpPr txBox="1"/>
          <p:nvPr/>
        </p:nvSpPr>
        <p:spPr>
          <a:xfrm>
            <a:off x="1120709" y="4994397"/>
            <a:ext cx="27106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bạn</a:t>
            </a:r>
            <a:r>
              <a:rPr lang="en-US" sz="4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thân</a:t>
            </a:r>
            <a:endParaRPr lang="en-US" sz="44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CA2E5C0-8685-4119-8700-2F1C3001999D}"/>
              </a:ext>
            </a:extLst>
          </p:cNvPr>
          <p:cNvSpPr txBox="1"/>
          <p:nvPr/>
        </p:nvSpPr>
        <p:spPr>
          <a:xfrm>
            <a:off x="5376673" y="4991058"/>
            <a:ext cx="2633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khăn</a:t>
            </a:r>
            <a:r>
              <a:rPr lang="en-US" sz="4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rằn</a:t>
            </a:r>
            <a:endParaRPr lang="en-US" sz="44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D04B50D-106F-4717-A8D0-B576F80971DB}"/>
              </a:ext>
            </a:extLst>
          </p:cNvPr>
          <p:cNvSpPr txBox="1"/>
          <p:nvPr/>
        </p:nvSpPr>
        <p:spPr>
          <a:xfrm>
            <a:off x="9096878" y="4912322"/>
            <a:ext cx="28268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quả</a:t>
            </a:r>
            <a:r>
              <a:rPr lang="en-US" sz="4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mận</a:t>
            </a:r>
            <a:endParaRPr lang="en-US" sz="44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2511770" cy="5791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434354" y="217714"/>
            <a:ext cx="489422" cy="461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9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" y="780098"/>
            <a:ext cx="1097280" cy="5713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339" y="3119734"/>
            <a:ext cx="9343449" cy="8113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2AFE74D-EB3B-4470-8406-EED71B37C3CA}"/>
              </a:ext>
            </a:extLst>
          </p:cNvPr>
          <p:cNvSpPr txBox="1"/>
          <p:nvPr/>
        </p:nvSpPr>
        <p:spPr>
          <a:xfrm>
            <a:off x="3226854" y="-72656"/>
            <a:ext cx="6319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E52D56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an  </a:t>
            </a:r>
            <a:r>
              <a:rPr lang="en-US" sz="8000" dirty="0" err="1">
                <a:solidFill>
                  <a:srgbClr val="E52D56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ăn</a:t>
            </a:r>
            <a:r>
              <a:rPr lang="en-US" sz="8000" dirty="0">
                <a:solidFill>
                  <a:srgbClr val="E52D56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 </a:t>
            </a:r>
            <a:r>
              <a:rPr lang="en-US" sz="8000" dirty="0" err="1">
                <a:solidFill>
                  <a:srgbClr val="E52D56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ân</a:t>
            </a:r>
            <a:endParaRPr lang="en-GB" sz="8000" dirty="0">
              <a:solidFill>
                <a:srgbClr val="E52D56"/>
              </a:solidFill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E8AE66A4-13B5-4D0B-9FEB-0A37ECC8DB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329116"/>
              </p:ext>
            </p:extLst>
          </p:nvPr>
        </p:nvGraphicFramePr>
        <p:xfrm>
          <a:off x="4315967" y="1346296"/>
          <a:ext cx="2971802" cy="1698656"/>
        </p:xfrm>
        <a:graphic>
          <a:graphicData uri="http://schemas.openxmlformats.org/drawingml/2006/table">
            <a:tbl>
              <a:tblPr firstRow="1" bandRow="1"/>
              <a:tblGrid>
                <a:gridCol w="1485901">
                  <a:extLst>
                    <a:ext uri="{9D8B030D-6E8A-4147-A177-3AD203B41FA5}">
                      <a16:colId xmlns="" xmlns:a16="http://schemas.microsoft.com/office/drawing/2014/main" val="228737469"/>
                    </a:ext>
                  </a:extLst>
                </a:gridCol>
                <a:gridCol w="1485901">
                  <a:extLst>
                    <a:ext uri="{9D8B030D-6E8A-4147-A177-3AD203B41FA5}">
                      <a16:colId xmlns="" xmlns:a16="http://schemas.microsoft.com/office/drawing/2014/main" val="3225892531"/>
                    </a:ext>
                  </a:extLst>
                </a:gridCol>
              </a:tblGrid>
              <a:tr h="912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en-US" sz="4400" dirty="0">
                        <a:solidFill>
                          <a:srgbClr val="0000FF"/>
                        </a:solidFill>
                        <a:latin typeface="UTM Avo" panose="020406030505060202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0C22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en-US" sz="4400" dirty="0">
                        <a:solidFill>
                          <a:srgbClr val="FF0000"/>
                        </a:solidFill>
                        <a:latin typeface="UTM Avo" panose="020406030505060202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0C22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9549917"/>
                  </a:ext>
                </a:extLst>
              </a:tr>
              <a:tr h="78636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en-US" sz="4400" b="1" i="0" dirty="0">
                        <a:solidFill>
                          <a:srgbClr val="FF0000"/>
                        </a:solidFill>
                        <a:latin typeface="UTM Avo" panose="020406030505060202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0C226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6409134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8BC483E-AAA1-4843-8DEE-CD6DA7046A79}"/>
              </a:ext>
            </a:extLst>
          </p:cNvPr>
          <p:cNvSpPr txBox="1"/>
          <p:nvPr/>
        </p:nvSpPr>
        <p:spPr>
          <a:xfrm>
            <a:off x="6023321" y="1348317"/>
            <a:ext cx="10719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5983601-EA10-4F05-B12E-FD72448C815B}"/>
              </a:ext>
            </a:extLst>
          </p:cNvPr>
          <p:cNvSpPr txBox="1"/>
          <p:nvPr/>
        </p:nvSpPr>
        <p:spPr>
          <a:xfrm>
            <a:off x="4385491" y="1373894"/>
            <a:ext cx="11252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1989948-87E9-417A-8FA1-0C1E2680C018}"/>
              </a:ext>
            </a:extLst>
          </p:cNvPr>
          <p:cNvSpPr txBox="1"/>
          <p:nvPr/>
        </p:nvSpPr>
        <p:spPr>
          <a:xfrm>
            <a:off x="4948113" y="2246814"/>
            <a:ext cx="15921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rgbClr val="0070C0"/>
                </a:solidFill>
                <a:latin typeface="UTM Avo" panose="02040603050506020204" pitchFamily="18" charset="0"/>
              </a:rPr>
              <a:t>b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ạn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636CFB7-1483-4EA1-BAF2-79B2FFBB0D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165" y="3804654"/>
            <a:ext cx="3167027" cy="25312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591646D-C162-452A-8716-3A204115ED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831" y="3867847"/>
            <a:ext cx="2448978" cy="2531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2E5D66E-4457-4954-84D4-9C8EED002E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22208" y="4115275"/>
            <a:ext cx="2701732" cy="228382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-10475"/>
            <a:ext cx="2511770" cy="57917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1338560" y="174171"/>
            <a:ext cx="644434" cy="4789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6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44" y="844296"/>
            <a:ext cx="1660415" cy="484632"/>
          </a:xfrm>
          <a:prstGeom prst="rect">
            <a:avLst/>
          </a:prstGeom>
        </p:spPr>
      </p:pic>
      <p:pic>
        <p:nvPicPr>
          <p:cNvPr id="3" name="B31_an_K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5741" y="1328928"/>
            <a:ext cx="9563769" cy="523765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576"/>
            <a:ext cx="2536156" cy="6035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277600" y="200298"/>
            <a:ext cx="705394" cy="487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63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44" y="844296"/>
            <a:ext cx="1660415" cy="484632"/>
          </a:xfrm>
          <a:prstGeom prst="rect">
            <a:avLst/>
          </a:prstGeom>
        </p:spPr>
      </p:pic>
      <p:pic>
        <p:nvPicPr>
          <p:cNvPr id="3" name="B31_ăn_K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5742" y="1328928"/>
            <a:ext cx="9567155" cy="523951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2536156" cy="6035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338560" y="209006"/>
            <a:ext cx="731520" cy="4441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5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44" y="844296"/>
            <a:ext cx="1660415" cy="484632"/>
          </a:xfrm>
          <a:prstGeom prst="rect">
            <a:avLst/>
          </a:prstGeom>
        </p:spPr>
      </p:pic>
      <p:pic>
        <p:nvPicPr>
          <p:cNvPr id="3" name="B31_ân_K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5741" y="1328928"/>
            <a:ext cx="9567154" cy="523951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576"/>
            <a:ext cx="2536156" cy="6035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216640" y="235131"/>
            <a:ext cx="792480" cy="5497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92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44" y="844296"/>
            <a:ext cx="1660415" cy="4846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391" y="2455890"/>
            <a:ext cx="10777112" cy="200725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0963"/>
            <a:ext cx="2429691" cy="6035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364686" y="148046"/>
            <a:ext cx="618308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1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51617" y="5285987"/>
            <a:ext cx="113403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Đàn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gà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cứ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tha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thẩn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gần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chân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che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chắn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cả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đàn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chả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sợ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lũ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quạ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dữ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47" y="780098"/>
            <a:ext cx="1106288" cy="5760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036" y="605381"/>
            <a:ext cx="10101914" cy="476560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825"/>
            <a:ext cx="2177143" cy="6035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469950" y="191589"/>
            <a:ext cx="643673" cy="487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8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AE1852A-2520-4D3C-8A08-C239086DB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127" y="770826"/>
            <a:ext cx="965736" cy="4323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8808" y="1299584"/>
            <a:ext cx="8237492" cy="52596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43130" y="372178"/>
            <a:ext cx="20345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4800" b="1" dirty="0"/>
              <a:t>Xin lỗi</a:t>
            </a:r>
            <a:endParaRPr lang="en-US" sz="4800" b="1" dirty="0">
              <a:latin typeface="UTM Avo" panose="020406030505060202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268808" cy="60355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251474" y="235131"/>
            <a:ext cx="853440" cy="5356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577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AES - KNTT - Tiếng Việt - B1</Template>
  <TotalTime>1033</TotalTime>
  <Words>115</Words>
  <Application>Microsoft Office PowerPoint</Application>
  <PresentationFormat>Widescreen</PresentationFormat>
  <Paragraphs>27</Paragraphs>
  <Slides>13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.VnTimeH</vt:lpstr>
      <vt:lpstr>Arial</vt:lpstr>
      <vt:lpstr>Arial-Rounded</vt:lpstr>
      <vt:lpstr>Calibri</vt:lpstr>
      <vt:lpstr>Calibri Light</vt:lpstr>
      <vt:lpstr>Times New Roman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Bài 31: an  ăn  ân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Khánh Nguyễn</dc:creator>
  <cp:lastModifiedBy>Truyen</cp:lastModifiedBy>
  <cp:revision>111</cp:revision>
  <dcterms:created xsi:type="dcterms:W3CDTF">2020-05-19T07:29:54Z</dcterms:created>
  <dcterms:modified xsi:type="dcterms:W3CDTF">2023-10-25T13:32:08Z</dcterms:modified>
</cp:coreProperties>
</file>