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wmf" ContentType="image/x-wmf"/>
  <Default Extension="gif" ContentType="image/gi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3"/>
    <p:sldId id="273" r:id="rId4"/>
    <p:sldId id="258" r:id="rId5"/>
    <p:sldId id="267" r:id="rId6"/>
    <p:sldId id="259" r:id="rId7"/>
    <p:sldId id="265" r:id="rId8"/>
    <p:sldId id="260" r:id="rId9"/>
    <p:sldId id="269" r:id="rId10"/>
  </p:sldIdLst>
  <p:sldSz cx="16276320" cy="9144000"/>
  <p:notesSz cx="6858000" cy="9144000"/>
  <p:defaultTextStyle>
    <a:defPPr>
      <a:defRPr lang="en-US"/>
    </a:defPPr>
    <a:lvl1pPr marL="0" algn="l" defTabSz="1452245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6440" algn="l" defTabSz="1452245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52245" algn="l" defTabSz="1452245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78685" algn="l" defTabSz="1452245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05125" algn="l" defTabSz="1452245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31565" algn="l" defTabSz="1452245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57370" algn="l" defTabSz="1452245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083810" algn="l" defTabSz="1452245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10250" algn="l" defTabSz="1452245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51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EF4EC"/>
    <a:srgbClr val="F68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0" d="100"/>
          <a:sy n="60" d="100"/>
        </p:scale>
        <p:origin x="-115" y="-72"/>
      </p:cViewPr>
      <p:guideLst>
        <p:guide orient="horz" pos="2880"/>
        <p:guide pos="51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79AE0-E343-4431-9E77-3AB2AF9D83DA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7825" y="685800"/>
            <a:ext cx="61023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D46B89-F200-43AA-B36B-6A2EF4B500B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45224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26440" algn="l" defTabSz="145224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52245" algn="l" defTabSz="145224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78685" algn="l" defTabSz="145224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05125" algn="l" defTabSz="145224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31565" algn="l" defTabSz="145224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57370" algn="l" defTabSz="145224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83810" algn="l" defTabSz="145224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10250" algn="l" defTabSz="145224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0748" y="2840568"/>
            <a:ext cx="13835142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1496" y="5181600"/>
            <a:ext cx="11393647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26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52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786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05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31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57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083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10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742" y="5875867"/>
            <a:ext cx="13835142" cy="1816100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742" y="3875618"/>
            <a:ext cx="13835142" cy="2000249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2644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5224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7868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0512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3156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5737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08381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1025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9640" y="2844800"/>
            <a:ext cx="12899800" cy="8045451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20717" y="2844800"/>
            <a:ext cx="12902627" cy="8045451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2" y="366184"/>
            <a:ext cx="14648974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046817"/>
            <a:ext cx="7191675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6440" indent="0">
              <a:buNone/>
              <a:defRPr sz="3200" b="1"/>
            </a:lvl2pPr>
            <a:lvl3pPr marL="1452245" indent="0">
              <a:buNone/>
              <a:defRPr sz="2900" b="1"/>
            </a:lvl3pPr>
            <a:lvl4pPr marL="2178685" indent="0">
              <a:buNone/>
              <a:defRPr sz="2500" b="1"/>
            </a:lvl4pPr>
            <a:lvl5pPr marL="2905125" indent="0">
              <a:buNone/>
              <a:defRPr sz="2500" b="1"/>
            </a:lvl5pPr>
            <a:lvl6pPr marL="3631565" indent="0">
              <a:buNone/>
              <a:defRPr sz="2500" b="1"/>
            </a:lvl6pPr>
            <a:lvl7pPr marL="4357370" indent="0">
              <a:buNone/>
              <a:defRPr sz="2500" b="1"/>
            </a:lvl7pPr>
            <a:lvl8pPr marL="5083810" indent="0">
              <a:buNone/>
              <a:defRPr sz="2500" b="1"/>
            </a:lvl8pPr>
            <a:lvl9pPr marL="5810250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3832" y="2899833"/>
            <a:ext cx="7191675" cy="5268384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8307" y="2046817"/>
            <a:ext cx="7194500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6440" indent="0">
              <a:buNone/>
              <a:defRPr sz="3200" b="1"/>
            </a:lvl2pPr>
            <a:lvl3pPr marL="1452245" indent="0">
              <a:buNone/>
              <a:defRPr sz="2900" b="1"/>
            </a:lvl3pPr>
            <a:lvl4pPr marL="2178685" indent="0">
              <a:buNone/>
              <a:defRPr sz="2500" b="1"/>
            </a:lvl4pPr>
            <a:lvl5pPr marL="2905125" indent="0">
              <a:buNone/>
              <a:defRPr sz="2500" b="1"/>
            </a:lvl5pPr>
            <a:lvl6pPr marL="3631565" indent="0">
              <a:buNone/>
              <a:defRPr sz="2500" b="1"/>
            </a:lvl6pPr>
            <a:lvl7pPr marL="4357370" indent="0">
              <a:buNone/>
              <a:defRPr sz="2500" b="1"/>
            </a:lvl7pPr>
            <a:lvl8pPr marL="5083810" indent="0">
              <a:buNone/>
              <a:defRPr sz="2500" b="1"/>
            </a:lvl8pPr>
            <a:lvl9pPr marL="5810250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68307" y="2899833"/>
            <a:ext cx="7194500" cy="5268384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3" y="364067"/>
            <a:ext cx="5354902" cy="154940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713" y="364067"/>
            <a:ext cx="9099093" cy="7804151"/>
          </a:xfrm>
        </p:spPr>
        <p:txBody>
          <a:bodyPr/>
          <a:lstStyle>
            <a:lvl1pPr>
              <a:defRPr sz="51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33" y="1913467"/>
            <a:ext cx="5354902" cy="6254751"/>
          </a:xfrm>
        </p:spPr>
        <p:txBody>
          <a:bodyPr/>
          <a:lstStyle>
            <a:lvl1pPr marL="0" indent="0">
              <a:buNone/>
              <a:defRPr sz="2200"/>
            </a:lvl1pPr>
            <a:lvl2pPr marL="726440" indent="0">
              <a:buNone/>
              <a:defRPr sz="1900"/>
            </a:lvl2pPr>
            <a:lvl3pPr marL="1452245" indent="0">
              <a:buNone/>
              <a:defRPr sz="1600"/>
            </a:lvl3pPr>
            <a:lvl4pPr marL="2178685" indent="0">
              <a:buNone/>
              <a:defRPr sz="1400"/>
            </a:lvl4pPr>
            <a:lvl5pPr marL="2905125" indent="0">
              <a:buNone/>
              <a:defRPr sz="1400"/>
            </a:lvl5pPr>
            <a:lvl6pPr marL="3631565" indent="0">
              <a:buNone/>
              <a:defRPr sz="1400"/>
            </a:lvl6pPr>
            <a:lvl7pPr marL="4357370" indent="0">
              <a:buNone/>
              <a:defRPr sz="1400"/>
            </a:lvl7pPr>
            <a:lvl8pPr marL="5083810" indent="0">
              <a:buNone/>
              <a:defRPr sz="1400"/>
            </a:lvl8pPr>
            <a:lvl9pPr marL="581025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335" y="6400800"/>
            <a:ext cx="9765983" cy="75565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90335" y="817033"/>
            <a:ext cx="9765983" cy="5486400"/>
          </a:xfrm>
        </p:spPr>
        <p:txBody>
          <a:bodyPr/>
          <a:lstStyle>
            <a:lvl1pPr marL="0" indent="0">
              <a:buNone/>
              <a:defRPr sz="5100"/>
            </a:lvl1pPr>
            <a:lvl2pPr marL="726440" indent="0">
              <a:buNone/>
              <a:defRPr sz="4400"/>
            </a:lvl2pPr>
            <a:lvl3pPr marL="1452245" indent="0">
              <a:buNone/>
              <a:defRPr sz="3800"/>
            </a:lvl3pPr>
            <a:lvl4pPr marL="2178685" indent="0">
              <a:buNone/>
              <a:defRPr sz="3200"/>
            </a:lvl4pPr>
            <a:lvl5pPr marL="2905125" indent="0">
              <a:buNone/>
              <a:defRPr sz="3200"/>
            </a:lvl5pPr>
            <a:lvl6pPr marL="3631565" indent="0">
              <a:buNone/>
              <a:defRPr sz="3200"/>
            </a:lvl6pPr>
            <a:lvl7pPr marL="4357370" indent="0">
              <a:buNone/>
              <a:defRPr sz="3200"/>
            </a:lvl7pPr>
            <a:lvl8pPr marL="5083810" indent="0">
              <a:buNone/>
              <a:defRPr sz="3200"/>
            </a:lvl8pPr>
            <a:lvl9pPr marL="5810250" indent="0">
              <a:buNone/>
              <a:defRPr sz="3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90335" y="7156451"/>
            <a:ext cx="9765983" cy="1073149"/>
          </a:xfrm>
        </p:spPr>
        <p:txBody>
          <a:bodyPr/>
          <a:lstStyle>
            <a:lvl1pPr marL="0" indent="0">
              <a:buNone/>
              <a:defRPr sz="2200"/>
            </a:lvl1pPr>
            <a:lvl2pPr marL="726440" indent="0">
              <a:buNone/>
              <a:defRPr sz="1900"/>
            </a:lvl2pPr>
            <a:lvl3pPr marL="1452245" indent="0">
              <a:buNone/>
              <a:defRPr sz="1600"/>
            </a:lvl3pPr>
            <a:lvl4pPr marL="2178685" indent="0">
              <a:buNone/>
              <a:defRPr sz="1400"/>
            </a:lvl4pPr>
            <a:lvl5pPr marL="2905125" indent="0">
              <a:buNone/>
              <a:defRPr sz="1400"/>
            </a:lvl5pPr>
            <a:lvl6pPr marL="3631565" indent="0">
              <a:buNone/>
              <a:defRPr sz="1400"/>
            </a:lvl6pPr>
            <a:lvl7pPr marL="4357370" indent="0">
              <a:buNone/>
              <a:defRPr sz="1400"/>
            </a:lvl7pPr>
            <a:lvl8pPr marL="5083810" indent="0">
              <a:buNone/>
              <a:defRPr sz="1400"/>
            </a:lvl8pPr>
            <a:lvl9pPr marL="581025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07037" y="488951"/>
            <a:ext cx="6516307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9640" y="488951"/>
            <a:ext cx="19286120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3832" y="366184"/>
            <a:ext cx="14648974" cy="1524000"/>
          </a:xfrm>
          <a:prstGeom prst="rect">
            <a:avLst/>
          </a:prstGeom>
        </p:spPr>
        <p:txBody>
          <a:bodyPr vert="horz" lIns="145252" tIns="72626" rIns="145252" bIns="72626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133601"/>
            <a:ext cx="14648974" cy="6034617"/>
          </a:xfrm>
          <a:prstGeom prst="rect">
            <a:avLst/>
          </a:prstGeom>
        </p:spPr>
        <p:txBody>
          <a:bodyPr vert="horz" lIns="145252" tIns="72626" rIns="145252" bIns="72626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3832" y="8475134"/>
            <a:ext cx="3797882" cy="486833"/>
          </a:xfrm>
          <a:prstGeom prst="rect">
            <a:avLst/>
          </a:prstGeom>
        </p:spPr>
        <p:txBody>
          <a:bodyPr vert="horz" lIns="145252" tIns="72626" rIns="145252" bIns="7262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B3276-3901-471F-8285-C92A8E75787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61185" y="8475134"/>
            <a:ext cx="5154269" cy="486833"/>
          </a:xfrm>
          <a:prstGeom prst="rect">
            <a:avLst/>
          </a:prstGeom>
        </p:spPr>
        <p:txBody>
          <a:bodyPr vert="horz" lIns="145252" tIns="72626" rIns="145252" bIns="7262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64924" y="8475134"/>
            <a:ext cx="3797882" cy="486833"/>
          </a:xfrm>
          <a:prstGeom prst="rect">
            <a:avLst/>
          </a:prstGeom>
        </p:spPr>
        <p:txBody>
          <a:bodyPr vert="horz" lIns="145252" tIns="72626" rIns="145252" bIns="7262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6E0E0-0191-4DF9-B347-48BEABCB12B3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52245" rtl="0" eaLnBrk="1" latinLnBrk="0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4830" indent="-544830" algn="l" defTabSz="1452245" rtl="0" eaLnBrk="1" latinLnBrk="0" hangingPunct="1">
        <a:spcBef>
          <a:spcPct val="20000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0465" indent="-454025" algn="l" defTabSz="1452245" rtl="0" eaLnBrk="1" latinLnBrk="0" hangingPunct="1">
        <a:spcBef>
          <a:spcPct val="20000"/>
        </a:spcBef>
        <a:buFont typeface="Arial" panose="020B0604020202020204" pitchFamily="34" charset="0"/>
        <a:buChar char="–"/>
        <a:defRPr sz="4400" kern="1200">
          <a:solidFill>
            <a:schemeClr val="tx1"/>
          </a:solidFill>
          <a:latin typeface="+mn-lt"/>
          <a:ea typeface="+mn-ea"/>
          <a:cs typeface="+mn-cs"/>
        </a:defRPr>
      </a:lvl2pPr>
      <a:lvl3pPr marL="1815465" indent="-363220" algn="l" defTabSz="1452245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41905" indent="-363220" algn="l" defTabSz="1452245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8345" indent="-363220" algn="l" defTabSz="1452245" rtl="0" eaLnBrk="1" latinLnBrk="0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3994150" indent="-363220" algn="l" defTabSz="145224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20590" indent="-363220" algn="l" defTabSz="145224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47030" indent="-363220" algn="l" defTabSz="145224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173470" indent="-363220" algn="l" defTabSz="145224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2245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6440" algn="l" defTabSz="1452245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2245" algn="l" defTabSz="1452245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78685" algn="l" defTabSz="1452245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5125" algn="l" defTabSz="1452245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31565" algn="l" defTabSz="1452245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57370" algn="l" defTabSz="1452245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083810" algn="l" defTabSz="1452245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10250" algn="l" defTabSz="1452245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wmf"/><Relationship Id="rId5" Type="http://schemas.openxmlformats.org/officeDocument/2006/relationships/image" Target="../media/image6.GIF"/><Relationship Id="rId4" Type="http://schemas.openxmlformats.org/officeDocument/2006/relationships/image" Target="../media/image5.GIF"/><Relationship Id="rId3" Type="http://schemas.openxmlformats.org/officeDocument/2006/relationships/image" Target="../media/image4.png"/><Relationship Id="rId2" Type="http://schemas.openxmlformats.org/officeDocument/2006/relationships/image" Target="../media/image3.wmf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microsoft.com/office/2007/relationships/hdphoto" Target="../media/image17.wdp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17.wdp"/><Relationship Id="rId1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POINSET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719" y="6544828"/>
            <a:ext cx="2921000" cy="256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197197" y="723901"/>
            <a:ext cx="10037260" cy="681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500" b="1">
                <a:solidFill>
                  <a:srgbClr val="FF0066"/>
                </a:solidFill>
                <a:latin typeface="Times New Roman" panose="02020603050405020304" pitchFamily="18" charset="0"/>
              </a:rPr>
              <a:t>TRƯỜNG TIỂU HỌC</a:t>
            </a:r>
            <a:r>
              <a:rPr lang="vi-VN" altLang="en-US" sz="3500" b="1">
                <a:solidFill>
                  <a:srgbClr val="FF0066"/>
                </a:solidFill>
                <a:latin typeface="Times New Roman" panose="02020603050405020304" pitchFamily="18" charset="0"/>
              </a:rPr>
              <a:t> </a:t>
            </a:r>
            <a:r>
              <a:rPr lang="vi-VN" altLang="en-US" sz="3500" b="1">
                <a:solidFill>
                  <a:srgbClr val="FF0066"/>
                </a:solidFill>
                <a:latin typeface="Times New Roman" panose="02020603050405020304" pitchFamily="18" charset="0"/>
                <a:sym typeface="+mn-ea"/>
              </a:rPr>
              <a:t>XÃ BA XA</a:t>
            </a:r>
            <a:endParaRPr lang="en-US" altLang="en-US" sz="3500" b="1">
              <a:solidFill>
                <a:srgbClr val="FF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356520" y="4343401"/>
            <a:ext cx="12954000" cy="265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800"/>
              </a:spcBef>
              <a:defRPr/>
            </a:pPr>
            <a:r>
              <a:rPr 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Môn Toán lớp 3</a:t>
            </a:r>
            <a:endParaRPr lang="en-US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ts val="1800"/>
              </a:spcBef>
              <a:defRPr/>
            </a:pPr>
            <a:r>
              <a:rPr lang="en-US" sz="5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 13: TÌM THÀNH PHẦN TRONG PHÉP NHÂN, PHÉP CHIA (T2)</a:t>
            </a:r>
            <a:endParaRPr lang="en-US" sz="54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2480250" y="2057400"/>
            <a:ext cx="11471154" cy="199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CHÀO MỪNG QUÝ THẦY CÔ</a:t>
            </a:r>
            <a:endParaRPr lang="en-US" sz="6000" b="1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VỀ DỰ GIỜ THĂM LỚP</a:t>
            </a:r>
            <a:endParaRPr lang="en-US" sz="6000" b="1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12" name="Picture 22" descr="bd21315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675" y="6931881"/>
            <a:ext cx="5616086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12"/>
          <p:cNvCxnSpPr/>
          <p:nvPr/>
        </p:nvCxnSpPr>
        <p:spPr>
          <a:xfrm flipV="1">
            <a:off x="5407784" y="1447800"/>
            <a:ext cx="5985862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4" name="Picture 7" descr="BƯỚM 58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08424">
            <a:off x="12320469" y="6753274"/>
            <a:ext cx="1162751" cy="151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 descr="animal-14[1]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7220" flipH="1">
            <a:off x="1704479" y="7148469"/>
            <a:ext cx="1069334" cy="777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POINSET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692416" y="-109904"/>
            <a:ext cx="1382714" cy="1653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Ngày hè vui (Tập hát theo lời bài hát mẫu SGK lớp 2 NXBGD)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670719" y="457200"/>
            <a:ext cx="14782800" cy="8255358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537979" y="6882244"/>
            <a:ext cx="6489438" cy="19340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50234" y="1642196"/>
            <a:ext cx="3038475" cy="1515224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2628340" y="7469200"/>
            <a:ext cx="0" cy="6080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392988" y="7446773"/>
            <a:ext cx="0" cy="6080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489688" y="7454887"/>
            <a:ext cx="0" cy="6080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193138" y="6872719"/>
            <a:ext cx="45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3400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24390" y="6908164"/>
            <a:ext cx="53895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3400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45969" y="8079351"/>
            <a:ext cx="1730565" cy="615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endParaRPr lang="en-US" sz="3400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37979" y="8079352"/>
            <a:ext cx="2027058" cy="615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 bị chia</a:t>
            </a:r>
            <a:endParaRPr lang="en-US" sz="3400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724517" y="8071247"/>
            <a:ext cx="1738702" cy="615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 chia</a:t>
            </a:r>
            <a:endParaRPr lang="en-US" sz="3400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16391" y="3810000"/>
            <a:ext cx="1410652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 mua về một số bông hoa rồi cắm hết vào 3 lọ, mỗi lọ có 5 bông. Hỏi Mai mua về bao nhiêu bông hoa?</a:t>
            </a:r>
            <a:endParaRPr lang="en-US" sz="3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57519" y="4995837"/>
            <a:ext cx="573672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Số bông hoa cả 3 lọ bằng số bông hoa 1 lọ nhân với 3</a:t>
            </a:r>
            <a:endParaRPr lang="en-US" sz="3400" b="1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463156" y="6273759"/>
            <a:ext cx="573672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Số bông hoa cả 3 lọ là:</a:t>
            </a:r>
            <a:endParaRPr lang="en-US" sz="3400" b="1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 algn="ctr"/>
            <a:r>
              <a:rPr lang="en-US" sz="34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5 x 3 = 15 (bông)</a:t>
            </a:r>
            <a:endParaRPr lang="en-US" sz="3400" b="1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631206" y="7693596"/>
            <a:ext cx="7189348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</a:rPr>
              <a:t>Muốn tìm số bị chia, ta lấy thương nhân với số chia.</a:t>
            </a:r>
            <a:endParaRPr lang="en-US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410618" y="6918343"/>
            <a:ext cx="45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400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188769" y="6908164"/>
            <a:ext cx="45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3400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clrChange>
              <a:clrFrom>
                <a:srgbClr val="EDEDED"/>
              </a:clrFrom>
              <a:clrTo>
                <a:srgbClr val="EDEDE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76060" y="5081312"/>
            <a:ext cx="5146382" cy="1775148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1683989" y="3157420"/>
            <a:ext cx="413829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a, Tìm số bị chia</a:t>
            </a:r>
            <a:endParaRPr lang="en-US" sz="3400" b="1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358544" y="6852047"/>
            <a:ext cx="489511" cy="615553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400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2499519" y="111473"/>
            <a:ext cx="11765280" cy="1934845"/>
            <a:chOff x="2499519" y="111473"/>
            <a:chExt cx="11765280" cy="1934845"/>
          </a:xfrm>
        </p:grpSpPr>
        <p:grpSp>
          <p:nvGrpSpPr>
            <p:cNvPr id="32" name="Group 31"/>
            <p:cNvGrpSpPr/>
            <p:nvPr/>
          </p:nvGrpSpPr>
          <p:grpSpPr>
            <a:xfrm>
              <a:off x="5007280" y="111473"/>
              <a:ext cx="6019165" cy="992290"/>
              <a:chOff x="4539228" y="172432"/>
              <a:chExt cx="5917603" cy="992290"/>
            </a:xfrm>
          </p:grpSpPr>
          <p:grpSp>
            <p:nvGrpSpPr>
              <p:cNvPr id="38" name="Group 37"/>
              <p:cNvGrpSpPr/>
              <p:nvPr/>
            </p:nvGrpSpPr>
            <p:grpSpPr>
              <a:xfrm>
                <a:off x="4539228" y="172432"/>
                <a:ext cx="5917603" cy="992290"/>
                <a:chOff x="4539228" y="172432"/>
                <a:chExt cx="5917603" cy="992290"/>
              </a:xfrm>
            </p:grpSpPr>
            <p:sp>
              <p:nvSpPr>
                <p:cNvPr id="40" name="TextBox 39"/>
                <p:cNvSpPr txBox="1"/>
                <p:nvPr/>
              </p:nvSpPr>
              <p:spPr>
                <a:xfrm>
                  <a:off x="4539228" y="172432"/>
                  <a:ext cx="5917603" cy="5835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Thứ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tư, </a:t>
                  </a:r>
                  <a:r>
                    <a:rPr 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ngày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1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 </a:t>
                  </a:r>
                  <a:r>
                    <a:rPr 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tháng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10 </a:t>
                  </a:r>
                  <a:r>
                    <a:rPr 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năm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2023</a:t>
                  </a:r>
                  <a:endParaRPr lang="vi-VN" altLang="en-US" sz="3200">
                    <a:solidFill>
                      <a:srgbClr val="0000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1" name="TextBox 40"/>
                <p:cNvSpPr txBox="1"/>
                <p:nvPr/>
              </p:nvSpPr>
              <p:spPr>
                <a:xfrm>
                  <a:off x="7022642" y="641502"/>
                  <a:ext cx="119482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>
                      <a:solidFill>
                        <a:srgbClr val="FF0066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TOÁN</a:t>
                  </a:r>
                  <a:endParaRPr lang="en-US" sz="2800" b="1">
                    <a:solidFill>
                      <a:srgbClr val="FF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39" name="Straight Connector 38"/>
              <p:cNvCxnSpPr/>
              <p:nvPr/>
            </p:nvCxnSpPr>
            <p:spPr>
              <a:xfrm>
                <a:off x="7153434" y="1085354"/>
                <a:ext cx="8989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3" name="Text Box 14"/>
            <p:cNvSpPr txBox="1">
              <a:spLocks noChangeArrowheads="1"/>
            </p:cNvSpPr>
            <p:nvPr/>
          </p:nvSpPr>
          <p:spPr bwMode="auto">
            <a:xfrm>
              <a:off x="2499519" y="1041113"/>
              <a:ext cx="11765280" cy="1005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>
                  <a:solidFill>
                    <a:srgbClr val="0000CC"/>
                  </a:solidFill>
                  <a:latin typeface="Times New Roman" panose="02020603050405020304" pitchFamily="18" charset="0"/>
                </a:rPr>
                <a:t>Bài 13: TÌM THÀNH PHẦN TRONG PHÉP NHÂN, PHÉP CHIA (</a:t>
              </a:r>
              <a:r>
                <a:rPr lang="vi-VN" altLang="en-US" sz="2800" b="1">
                  <a:solidFill>
                    <a:srgbClr val="0000CC"/>
                  </a:solidFill>
                  <a:latin typeface="Times New Roman" panose="02020603050405020304" pitchFamily="18" charset="0"/>
                </a:rPr>
                <a:t>tiết 2</a:t>
              </a:r>
              <a:r>
                <a:rPr lang="en-US" sz="2800" b="1" smtClean="0">
                  <a:solidFill>
                    <a:srgbClr val="0000CC"/>
                  </a:solidFill>
                  <a:latin typeface="Times New Roman" panose="02020603050405020304" pitchFamily="18" charset="0"/>
                </a:rPr>
                <a:t>)</a:t>
              </a:r>
              <a:endParaRPr lang="en-US" sz="2800" b="1" smtClean="0">
                <a:solidFill>
                  <a:srgbClr val="0000CC"/>
                </a:solidFill>
                <a:latin typeface="Times New Roman" panose="02020603050405020304" pitchFamily="18" charset="0"/>
              </a:endParaRPr>
            </a:p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smtClean="0">
                  <a:solidFill>
                    <a:srgbClr val="C00000"/>
                  </a:solidFill>
                  <a:latin typeface="Times New Roman" panose="02020603050405020304" pitchFamily="18" charset="0"/>
                </a:rPr>
                <a:t>Tìm </a:t>
              </a:r>
              <a:r>
                <a:rPr lang="en-US" sz="2800" b="1" smtClean="0">
                  <a:solidFill>
                    <a:srgbClr val="C00000"/>
                  </a:solidFill>
                  <a:latin typeface="Times New Roman" panose="02020603050405020304" pitchFamily="18" charset="0"/>
                </a:rPr>
                <a:t>số bị chia, số chia</a:t>
              </a:r>
              <a:endParaRPr lang="en-US" sz="2800" b="1">
                <a:solidFill>
                  <a:srgbClr val="C00000"/>
                </a:solidFill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" dur="25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6" dur="25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7" dur="25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3" grpId="0"/>
      <p:bldP spid="24" grpId="0"/>
      <p:bldP spid="14" grpId="0" animBg="1"/>
      <p:bldP spid="30" grpId="0" animBg="1"/>
      <p:bldP spid="31" grpId="0" animBg="1"/>
      <p:bldP spid="16" grpId="0"/>
      <p:bldP spid="17" grpId="0"/>
      <p:bldP spid="34" grpId="0"/>
      <p:bldP spid="35" grpId="0" animBg="1"/>
      <p:bldP spid="35" grpId="1" animBg="1"/>
      <p:bldP spid="36" grpId="0"/>
      <p:bldP spid="37" grpId="0"/>
      <p:bldP spid="45" grpId="0"/>
      <p:bldP spid="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537979" y="6882244"/>
            <a:ext cx="6489438" cy="19340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2628340" y="7469200"/>
            <a:ext cx="0" cy="6080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392988" y="7446773"/>
            <a:ext cx="0" cy="6080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489688" y="7454887"/>
            <a:ext cx="0" cy="6080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193138" y="6872719"/>
            <a:ext cx="45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3400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45969" y="8079351"/>
            <a:ext cx="1730565" cy="615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endParaRPr lang="en-US" sz="3400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37979" y="8079352"/>
            <a:ext cx="2027058" cy="615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 bị chia</a:t>
            </a:r>
            <a:endParaRPr lang="en-US" sz="3400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724517" y="8071247"/>
            <a:ext cx="1738702" cy="615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 chia</a:t>
            </a:r>
            <a:endParaRPr lang="en-US" sz="3400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16391" y="3810000"/>
            <a:ext cx="1410652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Việt cắm 15 bông hoa vào các lọ, mỗi lọ 5 bông. Hỏi Việt cắm được mấy lọ hoa như vậy ?</a:t>
            </a:r>
            <a:endParaRPr lang="en-US" sz="3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509919" y="5621785"/>
            <a:ext cx="573672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Số lọ hoa Việt cắm được là:</a:t>
            </a:r>
            <a:endParaRPr lang="en-US" sz="3400" b="1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 algn="ctr"/>
            <a:r>
              <a:rPr lang="en-US" sz="34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15 : 5 = 3 (lọ)</a:t>
            </a:r>
            <a:endParaRPr lang="en-US" sz="3400" b="1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580753" y="7543421"/>
            <a:ext cx="7189348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</a:rPr>
              <a:t>Muốn tìm số chia, ta lấy số bị chia chia cho thương.</a:t>
            </a:r>
            <a:endParaRPr lang="en-US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410618" y="6918343"/>
            <a:ext cx="45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400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188769" y="6908164"/>
            <a:ext cx="45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3400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">
            <a:clrChange>
              <a:clrFrom>
                <a:srgbClr val="EDEDED"/>
              </a:clrFrom>
              <a:clrTo>
                <a:srgbClr val="EDEDE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76060" y="5081312"/>
            <a:ext cx="5146382" cy="1775148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1683989" y="3157420"/>
            <a:ext cx="413829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b, Tìm số chia</a:t>
            </a:r>
            <a:endParaRPr lang="en-US" sz="3400" b="1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271744" y="6813218"/>
            <a:ext cx="489511" cy="615553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400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23319" y="6918343"/>
            <a:ext cx="6618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en-US" sz="3400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499519" y="111473"/>
            <a:ext cx="12142501" cy="1934845"/>
            <a:chOff x="2499519" y="111473"/>
            <a:chExt cx="12142501" cy="1934845"/>
          </a:xfrm>
        </p:grpSpPr>
        <p:grpSp>
          <p:nvGrpSpPr>
            <p:cNvPr id="29" name="Group 28"/>
            <p:cNvGrpSpPr/>
            <p:nvPr/>
          </p:nvGrpSpPr>
          <p:grpSpPr>
            <a:xfrm>
              <a:off x="5007280" y="111473"/>
              <a:ext cx="9634740" cy="992290"/>
              <a:chOff x="4539228" y="172432"/>
              <a:chExt cx="9472173" cy="992290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4539228" y="172432"/>
                <a:ext cx="9472173" cy="992290"/>
                <a:chOff x="4539228" y="172432"/>
                <a:chExt cx="9472173" cy="992290"/>
              </a:xfrm>
            </p:grpSpPr>
            <p:sp>
              <p:nvSpPr>
                <p:cNvPr id="39" name="TextBox 38"/>
                <p:cNvSpPr txBox="1"/>
                <p:nvPr/>
              </p:nvSpPr>
              <p:spPr>
                <a:xfrm>
                  <a:off x="4539228" y="172432"/>
                  <a:ext cx="9472173" cy="5835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Thứ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 tư, </a:t>
                  </a:r>
                  <a:r>
                    <a:rPr 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ngày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 11 </a:t>
                  </a:r>
                  <a:r>
                    <a:rPr 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tháng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 10 </a:t>
                  </a:r>
                  <a:r>
                    <a:rPr 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năm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 2023</a:t>
                  </a:r>
                  <a:endParaRPr lang="en-US" sz="3200">
                    <a:solidFill>
                      <a:srgbClr val="0000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7022642" y="641502"/>
                  <a:ext cx="119482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>
                      <a:solidFill>
                        <a:srgbClr val="FF0066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TOÁN</a:t>
                  </a:r>
                  <a:endParaRPr lang="en-US" sz="2800" b="1">
                    <a:solidFill>
                      <a:srgbClr val="FF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38" name="Straight Connector 37"/>
              <p:cNvCxnSpPr/>
              <p:nvPr/>
            </p:nvCxnSpPr>
            <p:spPr>
              <a:xfrm>
                <a:off x="7153434" y="1085354"/>
                <a:ext cx="8989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2" name="Text Box 14"/>
            <p:cNvSpPr txBox="1">
              <a:spLocks noChangeArrowheads="1"/>
            </p:cNvSpPr>
            <p:nvPr/>
          </p:nvSpPr>
          <p:spPr bwMode="auto">
            <a:xfrm>
              <a:off x="2499519" y="1041113"/>
              <a:ext cx="12142470" cy="1005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>
                  <a:solidFill>
                    <a:srgbClr val="0000CC"/>
                  </a:solidFill>
                  <a:latin typeface="Times New Roman" panose="02020603050405020304" pitchFamily="18" charset="0"/>
                </a:rPr>
                <a:t>Bài 13: TÌM THÀNH PHẦN TRONG PHÉP NHÂN, PHÉP CHIA </a:t>
              </a:r>
              <a:r>
                <a:rPr lang="en-US" sz="2800" b="1">
                  <a:solidFill>
                    <a:srgbClr val="0000CC"/>
                  </a:solidFill>
                  <a:latin typeface="Times New Roman" panose="02020603050405020304" pitchFamily="18" charset="0"/>
                  <a:sym typeface="+mn-ea"/>
                </a:rPr>
                <a:t>(</a:t>
              </a:r>
              <a:r>
                <a:rPr lang="vi-VN" altLang="en-US" sz="2800" b="1">
                  <a:solidFill>
                    <a:srgbClr val="0000CC"/>
                  </a:solidFill>
                  <a:latin typeface="Times New Roman" panose="02020603050405020304" pitchFamily="18" charset="0"/>
                  <a:sym typeface="+mn-ea"/>
                </a:rPr>
                <a:t>tiết 2</a:t>
              </a:r>
              <a:r>
                <a:rPr lang="en-US" sz="2800" b="1" smtClean="0">
                  <a:solidFill>
                    <a:srgbClr val="0000CC"/>
                  </a:solidFill>
                  <a:latin typeface="Times New Roman" panose="02020603050405020304" pitchFamily="18" charset="0"/>
                  <a:sym typeface="+mn-ea"/>
                </a:rPr>
                <a:t>)</a:t>
              </a:r>
              <a:endParaRPr lang="en-US" sz="2800" b="1" smtClean="0">
                <a:solidFill>
                  <a:srgbClr val="0000CC"/>
                </a:solidFill>
                <a:latin typeface="Times New Roman" panose="02020603050405020304" pitchFamily="18" charset="0"/>
              </a:endParaRPr>
            </a:p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smtClean="0">
                  <a:solidFill>
                    <a:srgbClr val="C00000"/>
                  </a:solidFill>
                  <a:latin typeface="Times New Roman" panose="02020603050405020304" pitchFamily="18" charset="0"/>
                </a:rPr>
                <a:t>Tìm </a:t>
              </a:r>
              <a:r>
                <a:rPr lang="en-US" sz="2800" b="1" smtClean="0">
                  <a:solidFill>
                    <a:srgbClr val="C00000"/>
                  </a:solidFill>
                  <a:latin typeface="Times New Roman" panose="02020603050405020304" pitchFamily="18" charset="0"/>
                </a:rPr>
                <a:t>số bị chia, số chia</a:t>
              </a:r>
              <a:endParaRPr lang="en-US" sz="2800" b="1">
                <a:solidFill>
                  <a:srgbClr val="C00000"/>
                </a:solidFill>
                <a:latin typeface="Times New Roman" panose="02020603050405020304" pitchFamily="18" charset="0"/>
              </a:endParaRPr>
            </a:p>
          </p:txBody>
        </p:sp>
      </p:grpSp>
      <p:pic>
        <p:nvPicPr>
          <p:cNvPr id="41" name="Picture 4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6444" y="1600200"/>
            <a:ext cx="3038475" cy="13286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25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8" dur="25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9" dur="25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3" grpId="0"/>
      <p:bldP spid="14" grpId="0" animBg="1"/>
      <p:bldP spid="30" grpId="0" animBg="1"/>
      <p:bldP spid="31" grpId="0" animBg="1"/>
      <p:bldP spid="16" grpId="0"/>
      <p:bldP spid="34" grpId="0"/>
      <p:bldP spid="35" grpId="0" animBg="1"/>
      <p:bldP spid="35" grpId="1" animBg="1"/>
      <p:bldP spid="36" grpId="0"/>
      <p:bldP spid="37" grpId="0"/>
      <p:bldP spid="45" grpId="0"/>
      <p:bldP spid="46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23119" y="1759434"/>
            <a:ext cx="2895600" cy="1447802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1598435" y="3120835"/>
            <a:ext cx="6817688" cy="728484"/>
            <a:chOff x="1470818" y="1912323"/>
            <a:chExt cx="6521032" cy="1261884"/>
          </a:xfrm>
        </p:grpSpPr>
        <p:grpSp>
          <p:nvGrpSpPr>
            <p:cNvPr id="29" name="Group 28"/>
            <p:cNvGrpSpPr/>
            <p:nvPr/>
          </p:nvGrpSpPr>
          <p:grpSpPr>
            <a:xfrm>
              <a:off x="1470818" y="1943100"/>
              <a:ext cx="588594" cy="1031005"/>
              <a:chOff x="1737518" y="1943100"/>
              <a:chExt cx="588594" cy="1031005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1737518" y="2061988"/>
                <a:ext cx="588594" cy="912117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1804609" y="1943100"/>
                <a:ext cx="41549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3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2140912" y="1912323"/>
              <a:ext cx="5850938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8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a, Tìm số bị chia (theo mẫu)</a:t>
              </a:r>
              <a:endParaRPr lang="en-US" sz="3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57949" t="60586" r="18325" b="-1"/>
          <a:stretch>
            <a:fillRect/>
          </a:stretch>
        </p:blipFill>
        <p:spPr>
          <a:xfrm>
            <a:off x="10043319" y="6257562"/>
            <a:ext cx="4615825" cy="28387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919" y="3799496"/>
            <a:ext cx="5077658" cy="25388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l="4316" t="4029" r="17134" b="18839"/>
          <a:stretch>
            <a:fillRect/>
          </a:stretch>
        </p:blipFill>
        <p:spPr>
          <a:xfrm>
            <a:off x="2804319" y="6379468"/>
            <a:ext cx="3733800" cy="229515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060055" y="8120657"/>
            <a:ext cx="849163" cy="381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3055082" y="7372265"/>
            <a:ext cx="855284" cy="3191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3065536" y="6534706"/>
            <a:ext cx="685800" cy="381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9814719" y="3213041"/>
            <a:ext cx="585093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b, Tìm số chia (theo mẫu)</a:t>
            </a:r>
            <a:endParaRPr lang="en-US" sz="3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/>
          <a:srcRect l="5915" t="1495" r="6838" b="10337"/>
          <a:stretch>
            <a:fillRect/>
          </a:stretch>
        </p:blipFill>
        <p:spPr>
          <a:xfrm>
            <a:off x="10195719" y="4039599"/>
            <a:ext cx="4767187" cy="2217963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12054388" y="6534706"/>
            <a:ext cx="685800" cy="4756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12067882" y="7374938"/>
            <a:ext cx="685800" cy="4756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2048539" y="8229600"/>
            <a:ext cx="685800" cy="4756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007851" y="6342843"/>
            <a:ext cx="8708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endParaRPr lang="en-US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135202" y="7087408"/>
            <a:ext cx="971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en-US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000499" y="7864362"/>
            <a:ext cx="1175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en-US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048539" y="6354457"/>
            <a:ext cx="8708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2067882" y="7223549"/>
            <a:ext cx="8708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2094870" y="7992955"/>
            <a:ext cx="8708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2499519" y="111473"/>
            <a:ext cx="12142501" cy="1934845"/>
            <a:chOff x="2499519" y="111473"/>
            <a:chExt cx="12142501" cy="1934845"/>
          </a:xfrm>
        </p:grpSpPr>
        <p:grpSp>
          <p:nvGrpSpPr>
            <p:cNvPr id="34" name="Group 33"/>
            <p:cNvGrpSpPr/>
            <p:nvPr/>
          </p:nvGrpSpPr>
          <p:grpSpPr>
            <a:xfrm>
              <a:off x="5007280" y="111473"/>
              <a:ext cx="9634740" cy="992290"/>
              <a:chOff x="4539228" y="172432"/>
              <a:chExt cx="9472173" cy="992290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4539228" y="172432"/>
                <a:ext cx="9472173" cy="992290"/>
                <a:chOff x="4539228" y="172432"/>
                <a:chExt cx="9472173" cy="992290"/>
              </a:xfrm>
            </p:grpSpPr>
            <p:sp>
              <p:nvSpPr>
                <p:cNvPr id="49" name="TextBox 48"/>
                <p:cNvSpPr txBox="1"/>
                <p:nvPr/>
              </p:nvSpPr>
              <p:spPr>
                <a:xfrm>
                  <a:off x="4539228" y="172432"/>
                  <a:ext cx="9472173" cy="5835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Thứ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 tư, </a:t>
                  </a:r>
                  <a:r>
                    <a:rPr 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ngày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 11 </a:t>
                  </a:r>
                  <a:r>
                    <a:rPr 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tháng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 10 </a:t>
                  </a:r>
                  <a:r>
                    <a:rPr 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năm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 2023</a:t>
                  </a:r>
                  <a:endParaRPr lang="en-US" sz="3200">
                    <a:solidFill>
                      <a:srgbClr val="0000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7022642" y="641502"/>
                  <a:ext cx="119482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>
                      <a:solidFill>
                        <a:srgbClr val="FF0066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TOÁN</a:t>
                  </a:r>
                  <a:endParaRPr lang="en-US" sz="2800" b="1">
                    <a:solidFill>
                      <a:srgbClr val="FF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48" name="Straight Connector 47"/>
              <p:cNvCxnSpPr/>
              <p:nvPr/>
            </p:nvCxnSpPr>
            <p:spPr>
              <a:xfrm>
                <a:off x="7153434" y="1085354"/>
                <a:ext cx="8989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5" name="Text Box 14"/>
            <p:cNvSpPr txBox="1">
              <a:spLocks noChangeArrowheads="1"/>
            </p:cNvSpPr>
            <p:nvPr/>
          </p:nvSpPr>
          <p:spPr bwMode="auto">
            <a:xfrm>
              <a:off x="2499519" y="1041113"/>
              <a:ext cx="12142470" cy="1005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>
                  <a:solidFill>
                    <a:srgbClr val="0000CC"/>
                  </a:solidFill>
                  <a:latin typeface="Times New Roman" panose="02020603050405020304" pitchFamily="18" charset="0"/>
                </a:rPr>
                <a:t>Bài 13: TÌM THÀNH PHẦN TRONG PHÉP NHÂN, PHÉP CHIA</a:t>
              </a:r>
              <a:r>
                <a:rPr lang="vi-VN" altLang="en-US" sz="2800" b="1">
                  <a:solidFill>
                    <a:srgbClr val="0000CC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sz="2800" b="1">
                  <a:solidFill>
                    <a:srgbClr val="0000CC"/>
                  </a:solidFill>
                  <a:latin typeface="Times New Roman" panose="02020603050405020304" pitchFamily="18" charset="0"/>
                  <a:sym typeface="+mn-ea"/>
                </a:rPr>
                <a:t>(</a:t>
              </a:r>
              <a:r>
                <a:rPr lang="vi-VN" altLang="en-US" sz="2800" b="1">
                  <a:solidFill>
                    <a:srgbClr val="0000CC"/>
                  </a:solidFill>
                  <a:latin typeface="Times New Roman" panose="02020603050405020304" pitchFamily="18" charset="0"/>
                  <a:sym typeface="+mn-ea"/>
                </a:rPr>
                <a:t>tiết 2</a:t>
              </a:r>
              <a:r>
                <a:rPr lang="en-US" sz="2800" b="1" smtClean="0">
                  <a:solidFill>
                    <a:srgbClr val="0000CC"/>
                  </a:solidFill>
                  <a:latin typeface="Times New Roman" panose="02020603050405020304" pitchFamily="18" charset="0"/>
                  <a:sym typeface="+mn-ea"/>
                </a:rPr>
                <a:t>)</a:t>
              </a:r>
              <a:endParaRPr lang="en-US" sz="2800" b="1" smtClean="0">
                <a:solidFill>
                  <a:srgbClr val="0000CC"/>
                </a:solidFill>
                <a:latin typeface="Times New Roman" panose="02020603050405020304" pitchFamily="18" charset="0"/>
                <a:sym typeface="+mn-ea"/>
              </a:endParaRPr>
            </a:p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smtClean="0">
                  <a:solidFill>
                    <a:srgbClr val="C00000"/>
                  </a:solidFill>
                  <a:latin typeface="Times New Roman" panose="02020603050405020304" pitchFamily="18" charset="0"/>
                </a:rPr>
                <a:t>Tìm </a:t>
              </a:r>
              <a:r>
                <a:rPr lang="en-US" sz="2800" b="1" smtClean="0">
                  <a:solidFill>
                    <a:srgbClr val="C00000"/>
                  </a:solidFill>
                  <a:latin typeface="Times New Roman" panose="02020603050405020304" pitchFamily="18" charset="0"/>
                </a:rPr>
                <a:t>số bị chia, số chia</a:t>
              </a:r>
              <a:endParaRPr lang="en-US" sz="2800" b="1">
                <a:solidFill>
                  <a:srgbClr val="C00000"/>
                </a:solidFill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7" grpId="0" animBg="1"/>
      <p:bldP spid="38" grpId="0" animBg="1"/>
      <p:bldP spid="39" grpId="0"/>
      <p:bldP spid="40" grpId="0" animBg="1"/>
      <p:bldP spid="41" grpId="0" animBg="1"/>
      <p:bldP spid="42" grpId="0" animBg="1"/>
      <p:bldP spid="21" grpId="0"/>
      <p:bldP spid="43" grpId="0"/>
      <p:bldP spid="44" grpId="0"/>
      <p:bldP spid="45" grpId="0"/>
      <p:bldP spid="46" grpId="0"/>
      <p:bldP spid="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585119" y="3131495"/>
            <a:ext cx="1712415" cy="681454"/>
            <a:chOff x="1470819" y="1943100"/>
            <a:chExt cx="1712415" cy="681454"/>
          </a:xfrm>
        </p:grpSpPr>
        <p:grpSp>
          <p:nvGrpSpPr>
            <p:cNvPr id="10" name="Group 9"/>
            <p:cNvGrpSpPr/>
            <p:nvPr/>
          </p:nvGrpSpPr>
          <p:grpSpPr>
            <a:xfrm>
              <a:off x="1470819" y="1943100"/>
              <a:ext cx="533400" cy="646331"/>
              <a:chOff x="1737519" y="1943100"/>
              <a:chExt cx="533400" cy="646331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1737519" y="2019300"/>
                <a:ext cx="533400" cy="533400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804609" y="1943100"/>
                <a:ext cx="41549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3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2118519" y="1947446"/>
              <a:ext cx="1064715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8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 ?</a:t>
              </a:r>
              <a:endParaRPr lang="en-US" sz="3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13" name="Table 14"/>
          <p:cNvGraphicFramePr>
            <a:graphicFrameLocks noGrp="1"/>
          </p:cNvGraphicFramePr>
          <p:nvPr/>
        </p:nvGraphicFramePr>
        <p:xfrm>
          <a:off x="1775619" y="4041668"/>
          <a:ext cx="13145683" cy="3350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3733"/>
                <a:gridCol w="1872390"/>
                <a:gridCol w="1872390"/>
                <a:gridCol w="1872390"/>
                <a:gridCol w="1872390"/>
                <a:gridCol w="1872390"/>
              </a:tblGrid>
              <a:tr h="1116845">
                <a:tc>
                  <a:txBody>
                    <a:bodyPr/>
                    <a:lstStyle/>
                    <a:p>
                      <a:pPr algn="ctr"/>
                      <a:r>
                        <a:rPr lang="en-US" sz="4400" b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 bị chia</a:t>
                      </a:r>
                      <a:endParaRPr lang="en-US" sz="4400" b="1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245" rtl="0" eaLnBrk="1" latinLnBrk="0" hangingPunct="1"/>
                      <a:r>
                        <a:rPr lang="en-US" sz="44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</a:t>
                      </a:r>
                      <a:endParaRPr lang="en-US" sz="4400" b="1" kern="120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245" rtl="0" eaLnBrk="1" latinLnBrk="0" hangingPunct="1"/>
                      <a:r>
                        <a:rPr lang="en-US" sz="4400" b="1" kern="120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</a:t>
                      </a:r>
                      <a:endParaRPr lang="en-US" sz="4400" b="1" kern="120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245" rtl="0" eaLnBrk="1" latinLnBrk="0" hangingPunct="1"/>
                      <a:r>
                        <a:rPr lang="en-US" sz="44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</a:t>
                      </a:r>
                      <a:endParaRPr lang="en-US" sz="4400" b="1" kern="120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245" rtl="0" eaLnBrk="1" latinLnBrk="0" hangingPunct="1"/>
                      <a:r>
                        <a:rPr lang="en-US" sz="4400" b="1" kern="120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</a:t>
                      </a:r>
                      <a:endParaRPr lang="en-US" sz="4400" b="1" kern="120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245" rtl="0" eaLnBrk="1" latinLnBrk="0" hangingPunct="1"/>
                      <a:r>
                        <a:rPr lang="en-US" sz="44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</a:t>
                      </a:r>
                      <a:endParaRPr lang="en-US" sz="4400" b="1" kern="120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116845">
                <a:tc>
                  <a:txBody>
                    <a:bodyPr/>
                    <a:lstStyle/>
                    <a:p>
                      <a:pPr algn="ctr"/>
                      <a:r>
                        <a:rPr lang="en-US" sz="4400" b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 chia</a:t>
                      </a:r>
                      <a:endParaRPr lang="en-US" sz="4400" b="1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245" rtl="0" eaLnBrk="1" latinLnBrk="0" hangingPunct="1"/>
                      <a:r>
                        <a:rPr lang="en-US" sz="44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en-US" sz="4400" b="1" kern="120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245" rtl="0" eaLnBrk="1" latinLnBrk="0" hangingPunct="1"/>
                      <a:r>
                        <a:rPr lang="en-US" sz="44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endParaRPr lang="en-US" sz="4400" b="1" kern="120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245" rtl="0" eaLnBrk="1" latinLnBrk="0" hangingPunct="1"/>
                      <a:r>
                        <a:rPr lang="en-US" sz="4400" b="1" kern="120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endParaRPr lang="en-US" sz="4400" b="1" kern="120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245" rtl="0" eaLnBrk="1" latinLnBrk="0" hangingPunct="1"/>
                      <a:r>
                        <a:rPr lang="en-US" sz="44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endParaRPr lang="en-US" sz="4400" b="1" kern="120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245" rtl="0" eaLnBrk="1" latinLnBrk="0" hangingPunct="1"/>
                      <a:r>
                        <a:rPr lang="en-US" sz="4400" b="1" kern="120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  <a:endParaRPr lang="en-US" sz="4400" b="1" kern="120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116845">
                <a:tc>
                  <a:txBody>
                    <a:bodyPr/>
                    <a:lstStyle/>
                    <a:p>
                      <a:pPr algn="ctr"/>
                      <a:r>
                        <a:rPr lang="en-US" sz="4400" b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Thương  </a:t>
                      </a:r>
                      <a:endParaRPr lang="en-US" sz="4400" b="1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245" rtl="0" eaLnBrk="1" latinLnBrk="0" hangingPunct="1"/>
                      <a:r>
                        <a:rPr lang="en-US" sz="44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  <a:endParaRPr lang="en-US" sz="4400" b="1" kern="120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245" rtl="0" eaLnBrk="1" latinLnBrk="0" hangingPunct="1"/>
                      <a:r>
                        <a:rPr lang="en-US" sz="44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endParaRPr lang="en-US" sz="4400" b="1" kern="120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245" rtl="0" eaLnBrk="1" latinLnBrk="0" hangingPunct="1"/>
                      <a:r>
                        <a:rPr lang="en-US" sz="44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endParaRPr lang="en-US" sz="4400" b="1" kern="120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245" rtl="0" eaLnBrk="1" latinLnBrk="0" hangingPunct="1"/>
                      <a:r>
                        <a:rPr lang="en-US" sz="44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en-US" sz="4400" b="1" kern="120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245" rtl="0" eaLnBrk="1" latinLnBrk="0" hangingPunct="1"/>
                      <a:r>
                        <a:rPr lang="en-US" sz="44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en-US" sz="4400" b="1" kern="120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" name="Rectangle 14"/>
          <p:cNvSpPr/>
          <p:nvPr/>
        </p:nvSpPr>
        <p:spPr>
          <a:xfrm>
            <a:off x="7795418" y="4381501"/>
            <a:ext cx="1106082" cy="615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643519" y="4381500"/>
            <a:ext cx="1106082" cy="615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738519" y="5341177"/>
            <a:ext cx="1106082" cy="615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3624719" y="5352008"/>
            <a:ext cx="1106082" cy="615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499519" y="111473"/>
            <a:ext cx="12232005" cy="1934845"/>
            <a:chOff x="2499519" y="111473"/>
            <a:chExt cx="12232005" cy="1934845"/>
          </a:xfrm>
        </p:grpSpPr>
        <p:grpSp>
          <p:nvGrpSpPr>
            <p:cNvPr id="21" name="Group 20"/>
            <p:cNvGrpSpPr/>
            <p:nvPr/>
          </p:nvGrpSpPr>
          <p:grpSpPr>
            <a:xfrm>
              <a:off x="5007280" y="111473"/>
              <a:ext cx="9634740" cy="992290"/>
              <a:chOff x="4539228" y="172432"/>
              <a:chExt cx="9472173" cy="992290"/>
            </a:xfrm>
          </p:grpSpPr>
          <p:grpSp>
            <p:nvGrpSpPr>
              <p:cNvPr id="25" name="Group 24"/>
              <p:cNvGrpSpPr/>
              <p:nvPr/>
            </p:nvGrpSpPr>
            <p:grpSpPr>
              <a:xfrm>
                <a:off x="4539228" y="172432"/>
                <a:ext cx="9472173" cy="992290"/>
                <a:chOff x="4539228" y="172432"/>
                <a:chExt cx="9472173" cy="992290"/>
              </a:xfrm>
            </p:grpSpPr>
            <p:sp>
              <p:nvSpPr>
                <p:cNvPr id="27" name="TextBox 26"/>
                <p:cNvSpPr txBox="1"/>
                <p:nvPr/>
              </p:nvSpPr>
              <p:spPr>
                <a:xfrm>
                  <a:off x="4539228" y="172432"/>
                  <a:ext cx="9472173" cy="5835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Thứ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 tư, </a:t>
                  </a:r>
                  <a:r>
                    <a:rPr 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ngày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 11 </a:t>
                  </a:r>
                  <a:r>
                    <a:rPr 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tháng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 10 </a:t>
                  </a:r>
                  <a:r>
                    <a:rPr 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năm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 2023</a:t>
                  </a:r>
                  <a:endParaRPr lang="en-US" sz="3200">
                    <a:solidFill>
                      <a:srgbClr val="0000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7022642" y="641502"/>
                  <a:ext cx="119482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>
                      <a:solidFill>
                        <a:srgbClr val="FF0066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TOÁN</a:t>
                  </a:r>
                  <a:endParaRPr lang="en-US" sz="2800" b="1">
                    <a:solidFill>
                      <a:srgbClr val="FF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26" name="Straight Connector 25"/>
              <p:cNvCxnSpPr/>
              <p:nvPr/>
            </p:nvCxnSpPr>
            <p:spPr>
              <a:xfrm>
                <a:off x="7153434" y="1085354"/>
                <a:ext cx="8989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4" name="Text Box 14"/>
            <p:cNvSpPr txBox="1">
              <a:spLocks noChangeArrowheads="1"/>
            </p:cNvSpPr>
            <p:nvPr/>
          </p:nvSpPr>
          <p:spPr bwMode="auto">
            <a:xfrm>
              <a:off x="2499519" y="1041113"/>
              <a:ext cx="12232005" cy="1005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>
                  <a:solidFill>
                    <a:srgbClr val="0000CC"/>
                  </a:solidFill>
                  <a:latin typeface="Times New Roman" panose="02020603050405020304" pitchFamily="18" charset="0"/>
                </a:rPr>
                <a:t>Bài 13: TÌM THÀNH PHẦN TRONG PHÉP NHÂN, PHÉP CHIA </a:t>
              </a:r>
              <a:r>
                <a:rPr lang="en-US" sz="2800" b="1">
                  <a:solidFill>
                    <a:srgbClr val="0000CC"/>
                  </a:solidFill>
                  <a:latin typeface="Times New Roman" panose="02020603050405020304" pitchFamily="18" charset="0"/>
                  <a:sym typeface="+mn-ea"/>
                </a:rPr>
                <a:t>(</a:t>
              </a:r>
              <a:r>
                <a:rPr lang="vi-VN" altLang="en-US" sz="2800" b="1">
                  <a:solidFill>
                    <a:srgbClr val="0000CC"/>
                  </a:solidFill>
                  <a:latin typeface="Times New Roman" panose="02020603050405020304" pitchFamily="18" charset="0"/>
                  <a:sym typeface="+mn-ea"/>
                </a:rPr>
                <a:t>tiết 2</a:t>
              </a:r>
              <a:r>
                <a:rPr lang="en-US" sz="2800" b="1" smtClean="0">
                  <a:solidFill>
                    <a:srgbClr val="0000CC"/>
                  </a:solidFill>
                  <a:latin typeface="Times New Roman" panose="02020603050405020304" pitchFamily="18" charset="0"/>
                  <a:sym typeface="+mn-ea"/>
                </a:rPr>
                <a:t>)</a:t>
              </a:r>
              <a:endParaRPr lang="en-US" sz="2800" b="1" smtClean="0">
                <a:solidFill>
                  <a:srgbClr val="0000CC"/>
                </a:solidFill>
                <a:latin typeface="Times New Roman" panose="02020603050405020304" pitchFamily="18" charset="0"/>
                <a:sym typeface="+mn-ea"/>
              </a:endParaRPr>
            </a:p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smtClean="0">
                  <a:solidFill>
                    <a:srgbClr val="C00000"/>
                  </a:solidFill>
                  <a:latin typeface="Times New Roman" panose="02020603050405020304" pitchFamily="18" charset="0"/>
                </a:rPr>
                <a:t>Tìm </a:t>
              </a:r>
              <a:r>
                <a:rPr lang="en-US" sz="2800" b="1" smtClean="0">
                  <a:solidFill>
                    <a:srgbClr val="C00000"/>
                  </a:solidFill>
                  <a:latin typeface="Times New Roman" panose="02020603050405020304" pitchFamily="18" charset="0"/>
                </a:rPr>
                <a:t>số bị chia, số chia</a:t>
              </a:r>
              <a:endParaRPr lang="en-US" sz="2800" b="1">
                <a:solidFill>
                  <a:srgbClr val="C00000"/>
                </a:solidFill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2" grpId="0" animBg="1"/>
      <p:bldP spid="23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0000" b="95000" l="9717" r="89879">
                        <a14:foregroundMark x1="69636" y1="30000" x2="86640" y2="90000"/>
                        <a14:foregroundMark x1="86640" y1="90000" x2="86235" y2="90000"/>
                        <a14:foregroundMark x1="69231" y1="43750" x2="93117" y2="73750"/>
                        <a14:foregroundMark x1="93117" y1="73750" x2="66397" y2="38750"/>
                        <a14:foregroundMark x1="66397" y1="38750" x2="87449" y2="46250"/>
                        <a14:foregroundMark x1="87449" y1="46250" x2="70040" y2="91250"/>
                        <a14:foregroundMark x1="70040" y1="91250" x2="70040" y2="91250"/>
                        <a14:foregroundMark x1="78138" y1="51250" x2="70445" y2="71250"/>
                        <a14:foregroundMark x1="63968" y1="52500" x2="42915" y2="12500"/>
                        <a14:foregroundMark x1="42915" y1="12500" x2="29150" y2="57500"/>
                        <a14:foregroundMark x1="29150" y1="57500" x2="26316" y2="23750"/>
                        <a14:foregroundMark x1="46559" y1="12500" x2="27935" y2="12500"/>
                        <a14:foregroundMark x1="30364" y1="57500" x2="51012" y2="95000"/>
                        <a14:foregroundMark x1="51012" y1="95000" x2="53036" y2="60000"/>
                        <a14:foregroundMark x1="58300" y1="45000" x2="59514" y2="78750"/>
                        <a14:foregroundMark x1="64777" y1="56250" x2="66397" y2="62500"/>
                        <a14:foregroundMark x1="63158" y1="50000" x2="64777" y2="92500"/>
                        <a14:foregroundMark x1="30769" y1="50000" x2="42510" y2="93750"/>
                        <a14:foregroundMark x1="39271" y1="90000" x2="31579" y2="88750"/>
                        <a14:foregroundMark x1="33198" y1="85000" x2="31174" y2="52500"/>
                      </a14:backgroundRemoval>
                    </a14:imgEffect>
                  </a14:imgLayer>
                </a14:imgProps>
              </a:ext>
            </a:extLst>
          </a:blip>
          <a:srcRect b="7436"/>
          <a:stretch>
            <a:fillRect/>
          </a:stretch>
        </p:blipFill>
        <p:spPr>
          <a:xfrm>
            <a:off x="-286494" y="1753309"/>
            <a:ext cx="4581425" cy="1373523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1889919" y="3126832"/>
            <a:ext cx="1546259" cy="702300"/>
            <a:chOff x="1460946" y="-492668"/>
            <a:chExt cx="1546259" cy="702300"/>
          </a:xfrm>
        </p:grpSpPr>
        <p:grpSp>
          <p:nvGrpSpPr>
            <p:cNvPr id="31" name="Group 30"/>
            <p:cNvGrpSpPr/>
            <p:nvPr/>
          </p:nvGrpSpPr>
          <p:grpSpPr>
            <a:xfrm>
              <a:off x="1460946" y="-436699"/>
              <a:ext cx="533400" cy="646331"/>
              <a:chOff x="1727646" y="-436699"/>
              <a:chExt cx="533400" cy="646331"/>
            </a:xfrm>
          </p:grpSpPr>
          <p:sp>
            <p:nvSpPr>
              <p:cNvPr id="33" name="Oval 32"/>
              <p:cNvSpPr/>
              <p:nvPr/>
            </p:nvSpPr>
            <p:spPr>
              <a:xfrm>
                <a:off x="1727646" y="-380234"/>
                <a:ext cx="533400" cy="533400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804609" y="-436699"/>
                <a:ext cx="41549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3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2144468" y="-492668"/>
              <a:ext cx="862737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400" b="1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Số?</a:t>
              </a:r>
              <a:endParaRPr lang="en-US" sz="34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endParaRP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l="14297" t="30490" b="38924"/>
          <a:stretch>
            <a:fillRect/>
          </a:stretch>
        </p:blipFill>
        <p:spPr>
          <a:xfrm>
            <a:off x="1929799" y="4089276"/>
            <a:ext cx="11473107" cy="255283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880519" y="4572000"/>
            <a:ext cx="68393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3"/>
          <a:srcRect l="14297" t="30490" b="38924"/>
          <a:stretch>
            <a:fillRect/>
          </a:stretch>
        </p:blipFill>
        <p:spPr>
          <a:xfrm>
            <a:off x="1966882" y="4002529"/>
            <a:ext cx="11473107" cy="2552833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2917602" y="4485253"/>
            <a:ext cx="68393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3"/>
          <a:srcRect l="14297" t="30490" b="38924"/>
          <a:stretch>
            <a:fillRect/>
          </a:stretch>
        </p:blipFill>
        <p:spPr>
          <a:xfrm>
            <a:off x="1966882" y="3890759"/>
            <a:ext cx="11473107" cy="2552833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038594" y="4367851"/>
            <a:ext cx="44194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917601" y="5508847"/>
            <a:ext cx="68393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340484" y="5410952"/>
            <a:ext cx="68393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281319" y="4375485"/>
            <a:ext cx="68393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2499519" y="111473"/>
            <a:ext cx="12142501" cy="1934845"/>
            <a:chOff x="2499519" y="111473"/>
            <a:chExt cx="12142501" cy="1934845"/>
          </a:xfrm>
        </p:grpSpPr>
        <p:grpSp>
          <p:nvGrpSpPr>
            <p:cNvPr id="24" name="Group 23"/>
            <p:cNvGrpSpPr/>
            <p:nvPr/>
          </p:nvGrpSpPr>
          <p:grpSpPr>
            <a:xfrm>
              <a:off x="5007280" y="111473"/>
              <a:ext cx="9634740" cy="992290"/>
              <a:chOff x="4539228" y="172432"/>
              <a:chExt cx="9472173" cy="992290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4539228" y="172432"/>
                <a:ext cx="9472173" cy="992290"/>
                <a:chOff x="4539228" y="172432"/>
                <a:chExt cx="9472173" cy="992290"/>
              </a:xfrm>
            </p:grpSpPr>
            <p:sp>
              <p:nvSpPr>
                <p:cNvPr id="28" name="TextBox 27"/>
                <p:cNvSpPr txBox="1"/>
                <p:nvPr/>
              </p:nvSpPr>
              <p:spPr>
                <a:xfrm>
                  <a:off x="4539228" y="172432"/>
                  <a:ext cx="9472173" cy="5835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Thứ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 tư, </a:t>
                  </a:r>
                  <a:r>
                    <a:rPr 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ngày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 11 </a:t>
                  </a:r>
                  <a:r>
                    <a:rPr 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tháng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 10 </a:t>
                  </a:r>
                  <a:r>
                    <a:rPr 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năm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 2023</a:t>
                  </a:r>
                  <a:endParaRPr lang="en-US" sz="3200">
                    <a:solidFill>
                      <a:srgbClr val="0000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7022642" y="641502"/>
                  <a:ext cx="119482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>
                      <a:solidFill>
                        <a:srgbClr val="FF0066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TOÁN</a:t>
                  </a:r>
                  <a:endParaRPr lang="en-US" sz="2800" b="1">
                    <a:solidFill>
                      <a:srgbClr val="FF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27" name="Straight Connector 26"/>
              <p:cNvCxnSpPr/>
              <p:nvPr/>
            </p:nvCxnSpPr>
            <p:spPr>
              <a:xfrm>
                <a:off x="7153434" y="1085354"/>
                <a:ext cx="8989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5" name="Text Box 14"/>
            <p:cNvSpPr txBox="1">
              <a:spLocks noChangeArrowheads="1"/>
            </p:cNvSpPr>
            <p:nvPr/>
          </p:nvSpPr>
          <p:spPr bwMode="auto">
            <a:xfrm>
              <a:off x="2499519" y="1041113"/>
              <a:ext cx="11777980" cy="1005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>
                  <a:solidFill>
                    <a:srgbClr val="0000CC"/>
                  </a:solidFill>
                  <a:latin typeface="Times New Roman" panose="02020603050405020304" pitchFamily="18" charset="0"/>
                </a:rPr>
                <a:t>Bài 13: TÌM THÀNH PHẦN TRONG PHÉP NHÂN, PHÉP CHIA </a:t>
              </a:r>
              <a:r>
                <a:rPr lang="en-US" sz="2800" b="1">
                  <a:solidFill>
                    <a:srgbClr val="0000CC"/>
                  </a:solidFill>
                  <a:latin typeface="Times New Roman" panose="02020603050405020304" pitchFamily="18" charset="0"/>
                  <a:sym typeface="+mn-ea"/>
                </a:rPr>
                <a:t>(</a:t>
              </a:r>
              <a:r>
                <a:rPr lang="vi-VN" altLang="en-US" sz="2800" b="1">
                  <a:solidFill>
                    <a:srgbClr val="0000CC"/>
                  </a:solidFill>
                  <a:latin typeface="Times New Roman" panose="02020603050405020304" pitchFamily="18" charset="0"/>
                  <a:sym typeface="+mn-ea"/>
                </a:rPr>
                <a:t>tiết 2</a:t>
              </a:r>
              <a:r>
                <a:rPr lang="en-US" sz="2800" b="1" smtClean="0">
                  <a:solidFill>
                    <a:srgbClr val="0000CC"/>
                  </a:solidFill>
                  <a:latin typeface="Times New Roman" panose="02020603050405020304" pitchFamily="18" charset="0"/>
                  <a:sym typeface="+mn-ea"/>
                </a:rPr>
                <a:t>)</a:t>
              </a:r>
              <a:endParaRPr lang="en-US" sz="2800" b="1" smtClean="0">
                <a:solidFill>
                  <a:srgbClr val="0000CC"/>
                </a:solidFill>
                <a:latin typeface="Times New Roman" panose="02020603050405020304" pitchFamily="18" charset="0"/>
              </a:endParaRPr>
            </a:p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smtClean="0">
                  <a:solidFill>
                    <a:srgbClr val="C00000"/>
                  </a:solidFill>
                  <a:latin typeface="Times New Roman" panose="02020603050405020304" pitchFamily="18" charset="0"/>
                </a:rPr>
                <a:t>Tìm </a:t>
              </a:r>
              <a:r>
                <a:rPr lang="en-US" sz="2800" b="1" smtClean="0">
                  <a:solidFill>
                    <a:srgbClr val="C00000"/>
                  </a:solidFill>
                  <a:latin typeface="Times New Roman" panose="02020603050405020304" pitchFamily="18" charset="0"/>
                </a:rPr>
                <a:t>số bị chia, số chia</a:t>
              </a:r>
              <a:endParaRPr lang="en-US" sz="2800" b="1">
                <a:solidFill>
                  <a:srgbClr val="C00000"/>
                </a:solidFill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51" grpId="0" animBg="1"/>
      <p:bldP spid="52" grpId="0" animBg="1"/>
      <p:bldP spid="5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0000" b="95000" l="9717" r="89879">
                        <a14:foregroundMark x1="69636" y1="30000" x2="86640" y2="90000"/>
                        <a14:foregroundMark x1="86640" y1="90000" x2="86235" y2="90000"/>
                        <a14:foregroundMark x1="69231" y1="43750" x2="93117" y2="73750"/>
                        <a14:foregroundMark x1="93117" y1="73750" x2="66397" y2="38750"/>
                        <a14:foregroundMark x1="66397" y1="38750" x2="87449" y2="46250"/>
                        <a14:foregroundMark x1="87449" y1="46250" x2="70040" y2="91250"/>
                        <a14:foregroundMark x1="70040" y1="91250" x2="70040" y2="91250"/>
                        <a14:foregroundMark x1="78138" y1="51250" x2="70445" y2="71250"/>
                        <a14:foregroundMark x1="63968" y1="52500" x2="42915" y2="12500"/>
                        <a14:foregroundMark x1="42915" y1="12500" x2="29150" y2="57500"/>
                        <a14:foregroundMark x1="29150" y1="57500" x2="26316" y2="23750"/>
                        <a14:foregroundMark x1="46559" y1="12500" x2="27935" y2="12500"/>
                        <a14:foregroundMark x1="30364" y1="57500" x2="51012" y2="95000"/>
                        <a14:foregroundMark x1="51012" y1="95000" x2="53036" y2="60000"/>
                        <a14:foregroundMark x1="58300" y1="45000" x2="59514" y2="78750"/>
                        <a14:foregroundMark x1="64777" y1="56250" x2="66397" y2="62500"/>
                        <a14:foregroundMark x1="63158" y1="50000" x2="64777" y2="92500"/>
                        <a14:foregroundMark x1="30769" y1="50000" x2="42510" y2="93750"/>
                        <a14:foregroundMark x1="39271" y1="90000" x2="31579" y2="88750"/>
                        <a14:foregroundMark x1="33198" y1="85000" x2="31174" y2="52500"/>
                      </a14:backgroundRemoval>
                    </a14:imgEffect>
                  </a14:imgLayer>
                </a14:imgProps>
              </a:ext>
            </a:extLst>
          </a:blip>
          <a:srcRect b="7436"/>
          <a:stretch>
            <a:fillRect/>
          </a:stretch>
        </p:blipFill>
        <p:spPr>
          <a:xfrm>
            <a:off x="-286494" y="1753309"/>
            <a:ext cx="4581425" cy="1373523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1889919" y="3126832"/>
            <a:ext cx="13762744" cy="1200329"/>
            <a:chOff x="1460946" y="-492668"/>
            <a:chExt cx="13762744" cy="1200329"/>
          </a:xfrm>
        </p:grpSpPr>
        <p:grpSp>
          <p:nvGrpSpPr>
            <p:cNvPr id="31" name="Group 30"/>
            <p:cNvGrpSpPr/>
            <p:nvPr/>
          </p:nvGrpSpPr>
          <p:grpSpPr>
            <a:xfrm>
              <a:off x="1460946" y="-436699"/>
              <a:ext cx="533400" cy="646331"/>
              <a:chOff x="1727646" y="-436699"/>
              <a:chExt cx="533400" cy="646331"/>
            </a:xfrm>
          </p:grpSpPr>
          <p:sp>
            <p:nvSpPr>
              <p:cNvPr id="33" name="Oval 32"/>
              <p:cNvSpPr/>
              <p:nvPr/>
            </p:nvSpPr>
            <p:spPr>
              <a:xfrm>
                <a:off x="1727646" y="-380234"/>
                <a:ext cx="533400" cy="533400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804609" y="-436699"/>
                <a:ext cx="41549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3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2144468" y="-492668"/>
              <a:ext cx="1307922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Có 35 quả cam xếp vào các đĩa, mỗi đĩa 5 quả. Hỏi xếp được mấy </a:t>
              </a:r>
              <a:endParaRPr lang="en-US" sz="36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3600" b="1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đĩa cam như vậy?</a:t>
              </a:r>
              <a:endParaRPr lang="en-US" sz="36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566319" y="45720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Tóm tắt</a:t>
            </a:r>
            <a:endParaRPr lang="en-US" sz="36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09119" y="5235961"/>
            <a:ext cx="3352800" cy="16547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quả:   1 đĩa</a:t>
            </a:r>
            <a:endParaRPr lang="en-US" sz="36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6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quả: ? đĩa</a:t>
            </a:r>
            <a:endParaRPr lang="en-US" sz="36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379762" y="4571999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giải</a:t>
            </a:r>
            <a:endParaRPr lang="en-US" sz="36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443119" y="5334000"/>
            <a:ext cx="72095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quả cam xếp được số đĩa cam là:</a:t>
            </a:r>
            <a:endParaRPr lang="en-US" sz="36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6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: 7 = 7 (đĩa)</a:t>
            </a:r>
            <a:endParaRPr lang="en-US" sz="36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Đáp án: 7 đĩa cam </a:t>
            </a:r>
            <a:endParaRPr lang="en-US" sz="36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2499519" y="111473"/>
            <a:ext cx="12143105" cy="1934845"/>
            <a:chOff x="2499519" y="111473"/>
            <a:chExt cx="12143105" cy="1934845"/>
          </a:xfrm>
        </p:grpSpPr>
        <p:grpSp>
          <p:nvGrpSpPr>
            <p:cNvPr id="19" name="Group 18"/>
            <p:cNvGrpSpPr/>
            <p:nvPr/>
          </p:nvGrpSpPr>
          <p:grpSpPr>
            <a:xfrm>
              <a:off x="5007280" y="111473"/>
              <a:ext cx="9634740" cy="992290"/>
              <a:chOff x="4539228" y="172432"/>
              <a:chExt cx="9472173" cy="992290"/>
            </a:xfrm>
          </p:grpSpPr>
          <p:grpSp>
            <p:nvGrpSpPr>
              <p:cNvPr id="21" name="Group 20"/>
              <p:cNvGrpSpPr/>
              <p:nvPr/>
            </p:nvGrpSpPr>
            <p:grpSpPr>
              <a:xfrm>
                <a:off x="4539228" y="172432"/>
                <a:ext cx="9472173" cy="992290"/>
                <a:chOff x="4539228" y="172432"/>
                <a:chExt cx="9472173" cy="992290"/>
              </a:xfrm>
            </p:grpSpPr>
            <p:sp>
              <p:nvSpPr>
                <p:cNvPr id="23" name="TextBox 22"/>
                <p:cNvSpPr txBox="1"/>
                <p:nvPr/>
              </p:nvSpPr>
              <p:spPr>
                <a:xfrm>
                  <a:off x="4539228" y="172432"/>
                  <a:ext cx="9472173" cy="5835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Thứ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 tư, </a:t>
                  </a:r>
                  <a:r>
                    <a:rPr 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ngày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 11 </a:t>
                  </a:r>
                  <a:r>
                    <a:rPr 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tháng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 10 </a:t>
                  </a:r>
                  <a:r>
                    <a:rPr 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năm</a:t>
                  </a:r>
                  <a:r>
                    <a:rPr lang="vi-VN" altLang="en-US" sz="320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rPr>
                    <a:t> 2023</a:t>
                  </a:r>
                  <a:endParaRPr lang="en-US" sz="3200">
                    <a:solidFill>
                      <a:srgbClr val="0000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7022642" y="641502"/>
                  <a:ext cx="119482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>
                      <a:solidFill>
                        <a:srgbClr val="FF0066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TOÁN</a:t>
                  </a:r>
                  <a:endParaRPr lang="en-US" sz="2800" b="1">
                    <a:solidFill>
                      <a:srgbClr val="FF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22" name="Straight Connector 21"/>
              <p:cNvCxnSpPr/>
              <p:nvPr/>
            </p:nvCxnSpPr>
            <p:spPr>
              <a:xfrm>
                <a:off x="7153434" y="1085354"/>
                <a:ext cx="8989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2499519" y="1041113"/>
              <a:ext cx="12143105" cy="1005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>
                  <a:solidFill>
                    <a:srgbClr val="0000CC"/>
                  </a:solidFill>
                  <a:latin typeface="Times New Roman" panose="02020603050405020304" pitchFamily="18" charset="0"/>
                </a:rPr>
                <a:t>Bài 13: TÌM THÀNH PHẦN TRONG PHÉP NHÂN, PHÉP CHIA </a:t>
              </a:r>
              <a:r>
                <a:rPr lang="en-US" sz="2800" b="1">
                  <a:solidFill>
                    <a:srgbClr val="0000CC"/>
                  </a:solidFill>
                  <a:latin typeface="Times New Roman" panose="02020603050405020304" pitchFamily="18" charset="0"/>
                  <a:sym typeface="+mn-ea"/>
                </a:rPr>
                <a:t>(</a:t>
              </a:r>
              <a:r>
                <a:rPr lang="vi-VN" altLang="en-US" sz="2800" b="1">
                  <a:solidFill>
                    <a:srgbClr val="0000CC"/>
                  </a:solidFill>
                  <a:latin typeface="Times New Roman" panose="02020603050405020304" pitchFamily="18" charset="0"/>
                  <a:sym typeface="+mn-ea"/>
                </a:rPr>
                <a:t>tiết 2</a:t>
              </a:r>
              <a:r>
                <a:rPr lang="en-US" sz="2800" b="1" smtClean="0">
                  <a:solidFill>
                    <a:srgbClr val="0000CC"/>
                  </a:solidFill>
                  <a:latin typeface="Times New Roman" panose="02020603050405020304" pitchFamily="18" charset="0"/>
                  <a:sym typeface="+mn-ea"/>
                </a:rPr>
                <a:t>)</a:t>
              </a:r>
              <a:endParaRPr lang="en-US" sz="2800" b="1" smtClean="0">
                <a:solidFill>
                  <a:srgbClr val="0000CC"/>
                </a:solidFill>
                <a:latin typeface="Times New Roman" panose="02020603050405020304" pitchFamily="18" charset="0"/>
                <a:sym typeface="+mn-ea"/>
              </a:endParaRPr>
            </a:p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smtClean="0">
                  <a:solidFill>
                    <a:srgbClr val="C00000"/>
                  </a:solidFill>
                  <a:latin typeface="Times New Roman" panose="02020603050405020304" pitchFamily="18" charset="0"/>
                </a:rPr>
                <a:t>Tìm </a:t>
              </a:r>
              <a:r>
                <a:rPr lang="en-US" sz="2800" b="1" smtClean="0">
                  <a:solidFill>
                    <a:srgbClr val="C00000"/>
                  </a:solidFill>
                  <a:latin typeface="Times New Roman" panose="02020603050405020304" pitchFamily="18" charset="0"/>
                </a:rPr>
                <a:t>số bị chia, số chia</a:t>
              </a:r>
              <a:endParaRPr lang="en-US" sz="2800" b="1">
                <a:solidFill>
                  <a:srgbClr val="C00000"/>
                </a:solidFill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6" grpId="0"/>
      <p:bldP spid="27" grpId="0"/>
      <p:bldP spid="2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1704</Words>
  <Application>WPS Presentation</Application>
  <PresentationFormat>Custom</PresentationFormat>
  <Paragraphs>200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Arial</vt:lpstr>
      <vt:lpstr>SimSun</vt:lpstr>
      <vt:lpstr>Wingdings</vt:lpstr>
      <vt:lpstr>Times New Roman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Thiện Anh</cp:lastModifiedBy>
  <cp:revision>110</cp:revision>
  <dcterms:created xsi:type="dcterms:W3CDTF">2022-07-10T01:37:00Z</dcterms:created>
  <dcterms:modified xsi:type="dcterms:W3CDTF">2023-11-03T02:14:35Z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57E87474232A47229194C348D3118F20_12</vt:lpwstr>
  </property>
  <property fmtid="{D5CDD505-2E9C-101B-9397-08002B2CF9AE}" pid="3" name="KSOProductBuildVer">
    <vt:lpwstr>1033-12.2.0.13266</vt:lpwstr>
  </property>
</Properties>
</file>